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4" r:id="rId8"/>
    <p:sldId id="265" r:id="rId9"/>
    <p:sldId id="263"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1919"/>
    <a:srgbClr val="76BA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10" autoAdjust="0"/>
    <p:restoredTop sz="94660"/>
  </p:normalViewPr>
  <p:slideViewPr>
    <p:cSldViewPr snapToGrid="0">
      <p:cViewPr varScale="1">
        <p:scale>
          <a:sx n="113" d="100"/>
          <a:sy n="113" d="100"/>
        </p:scale>
        <p:origin x="4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33920-20A2-8608-D7F7-789411C620E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237E5AD0-A278-72A9-0C96-AAB188D18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8FA969D5-F27E-0DAE-0093-629DE41E274B}"/>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D4036A79-1B90-371C-C938-13E16C8794AB}"/>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FB3100A-2501-E562-8D60-A5ACBCDEA364}"/>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3364119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A94F11-9FF2-D616-5979-5EFC1A57632F}"/>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9FD04E9B-BE2E-B447-EED0-F02E40CC19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F788762-17EE-B5DE-C33D-649767DBF12A}"/>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2BA8FDC6-14E1-D346-4A8A-EBCDBF2587AD}"/>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2C20F8C-A174-3F33-0EA5-3D3910075A53}"/>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31098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1976218-0876-BD84-66D1-81F318695E89}"/>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B1747B71-9CF5-D017-3EA0-1531F9AEB71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2CBE7CE-15FB-E1EE-E52A-C92DBD3E2FF0}"/>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7B25ED42-C6EA-5999-6650-E989C4CFA39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CD66770A-E8DD-DC91-2ED2-A36A1A8E0F45}"/>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505151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4A242-C256-1B8A-DC38-8E9ACFF48ACE}"/>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A7340F1A-E8FB-EC89-8301-E700DDBDBF1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298EF2A-17BC-70A8-83D3-67A8A2F029AA}"/>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D2210AD2-B158-4B27-68A5-E940041C4EE4}"/>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4A144D6-E665-39AD-5426-B24D396B471A}"/>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2324902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FFA5EF-091A-CB1F-4E40-73E39FF3A31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EF1BC589-E39F-085E-B7B2-9E0B52F5DB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FF5140F-2B0A-7084-B1C4-B2F0483E6552}"/>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36F14E83-06B0-9573-6314-2CA6FF59F21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CEFCA61-7091-BD78-A6B7-3A37D8B4DE8C}"/>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1869318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B6E3AA-9D6A-7A4D-9762-07B0A247BEA4}"/>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496B2B12-817D-DD69-C02E-D7E5696AEA0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682EC640-AF91-3194-C608-565AF1A56F2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4EE4EE6A-AC16-5A47-F7DF-A765E1775A77}"/>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6" name="Espace réservé du pied de page 5">
            <a:extLst>
              <a:ext uri="{FF2B5EF4-FFF2-40B4-BE49-F238E27FC236}">
                <a16:creationId xmlns:a16="http://schemas.microsoft.com/office/drawing/2014/main" id="{B4C1BFF9-3321-AE69-7676-E643FCA8C655}"/>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A975C8C-D470-37F9-5027-52FEDF0F0F50}"/>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4221921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D8F772-94C8-4992-F3FB-E77D20381BE1}"/>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B419F9B8-4F76-D368-EC7B-D45FA933C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6E87329-D53C-7116-A42D-EAA348FD59C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93501D51-E9DD-F131-D941-DF9B2900CE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2D26C74-DABC-9E74-49B9-A294AC13F3D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8350D882-3632-4250-845C-4522583BDDB8}"/>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8" name="Espace réservé du pied de page 7">
            <a:extLst>
              <a:ext uri="{FF2B5EF4-FFF2-40B4-BE49-F238E27FC236}">
                <a16:creationId xmlns:a16="http://schemas.microsoft.com/office/drawing/2014/main" id="{66490548-7118-1FAA-D3F5-1D431413CA3B}"/>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6348D249-EF5C-56D9-8195-0D1C6CBC3477}"/>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1244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4EB976-2E9C-2236-03F2-C7B96C9B05C2}"/>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F565E50A-4299-750F-F137-DA85A45F4603}"/>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4" name="Espace réservé du pied de page 3">
            <a:extLst>
              <a:ext uri="{FF2B5EF4-FFF2-40B4-BE49-F238E27FC236}">
                <a16:creationId xmlns:a16="http://schemas.microsoft.com/office/drawing/2014/main" id="{3A38BD87-AD4E-4A30-2ED5-6A2386C4CB3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A73E2E00-1E05-50FD-2A07-47EC7A355E5E}"/>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374193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A1D7BAD-AB2A-D25C-226C-A98276A8C1FF}"/>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3" name="Espace réservé du pied de page 2">
            <a:extLst>
              <a:ext uri="{FF2B5EF4-FFF2-40B4-BE49-F238E27FC236}">
                <a16:creationId xmlns:a16="http://schemas.microsoft.com/office/drawing/2014/main" id="{09350EB5-8611-7BA2-A6CB-55ACBDF1272F}"/>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E8E8D1DB-E3AA-D71C-ECCE-810533B918FC}"/>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92623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F8D3BF-750A-640C-FDB8-DA395E51E51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DAC337FE-2D09-6419-F096-1392D20285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549D791-2560-86A7-ABF4-D9FE72247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FF3B93F-4B21-08AD-FF62-9B5FDB112CE3}"/>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6" name="Espace réservé du pied de page 5">
            <a:extLst>
              <a:ext uri="{FF2B5EF4-FFF2-40B4-BE49-F238E27FC236}">
                <a16:creationId xmlns:a16="http://schemas.microsoft.com/office/drawing/2014/main" id="{959FFDAD-0165-593A-5E00-3B920A1C3C8E}"/>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051B92E-7DEC-EA3F-E91C-BBD28F880B1C}"/>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403937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8F9A20-AEDD-AF6A-23B3-A36A06DF1FD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44223EEB-C460-ACAC-8C03-8B11039116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6E02AC23-2974-4E34-25E3-DDA50653C0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BF21776-9FBE-3A17-8C2C-0AA30679B527}"/>
              </a:ext>
            </a:extLst>
          </p:cNvPr>
          <p:cNvSpPr>
            <a:spLocks noGrp="1"/>
          </p:cNvSpPr>
          <p:nvPr>
            <p:ph type="dt" sz="half" idx="10"/>
          </p:nvPr>
        </p:nvSpPr>
        <p:spPr/>
        <p:txBody>
          <a:bodyPr/>
          <a:lstStyle/>
          <a:p>
            <a:fld id="{8B282C4D-697C-4251-A9B5-50CFE48DD772}" type="datetimeFigureOut">
              <a:rPr lang="fr-CA" smtClean="0"/>
              <a:t>2023-10-24</a:t>
            </a:fld>
            <a:endParaRPr lang="fr-CA"/>
          </a:p>
        </p:txBody>
      </p:sp>
      <p:sp>
        <p:nvSpPr>
          <p:cNvPr id="6" name="Espace réservé du pied de page 5">
            <a:extLst>
              <a:ext uri="{FF2B5EF4-FFF2-40B4-BE49-F238E27FC236}">
                <a16:creationId xmlns:a16="http://schemas.microsoft.com/office/drawing/2014/main" id="{07964EAB-D120-45C8-11CB-CEBAB8D4CBA9}"/>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869CF307-478E-4A8A-9B02-EC6798DCFD87}"/>
              </a:ext>
            </a:extLst>
          </p:cNvPr>
          <p:cNvSpPr>
            <a:spLocks noGrp="1"/>
          </p:cNvSpPr>
          <p:nvPr>
            <p:ph type="sldNum" sz="quarter" idx="12"/>
          </p:nvPr>
        </p:nvSpPr>
        <p:spPr/>
        <p:txBody>
          <a:bodyPr/>
          <a:lstStyle/>
          <a:p>
            <a:fld id="{22CBEC4E-000C-4546-865E-5BA25B3D7AE1}" type="slidenum">
              <a:rPr lang="fr-CA" smtClean="0"/>
              <a:t>‹N°›</a:t>
            </a:fld>
            <a:endParaRPr lang="fr-CA"/>
          </a:p>
        </p:txBody>
      </p:sp>
    </p:spTree>
    <p:extLst>
      <p:ext uri="{BB962C8B-B14F-4D97-AF65-F5344CB8AC3E}">
        <p14:creationId xmlns:p14="http://schemas.microsoft.com/office/powerpoint/2010/main" val="1677971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025C3E5-68CA-C052-FF67-D4F37DA433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01BC035-0177-DD2A-6433-DE231A693C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CD35C46-A6A7-412E-4B70-BB32CD0BF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82C4D-697C-4251-A9B5-50CFE48DD772}" type="datetimeFigureOut">
              <a:rPr lang="fr-CA" smtClean="0"/>
              <a:t>2023-10-24</a:t>
            </a:fld>
            <a:endParaRPr lang="fr-CA"/>
          </a:p>
        </p:txBody>
      </p:sp>
      <p:sp>
        <p:nvSpPr>
          <p:cNvPr id="5" name="Espace réservé du pied de page 4">
            <a:extLst>
              <a:ext uri="{FF2B5EF4-FFF2-40B4-BE49-F238E27FC236}">
                <a16:creationId xmlns:a16="http://schemas.microsoft.com/office/drawing/2014/main" id="{A7E0FE0E-4F0A-93E9-5EB0-65C4B5BBC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7A042A3B-1B1A-0E3E-2CCE-979A64F3C3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BEC4E-000C-4546-865E-5BA25B3D7AE1}" type="slidenum">
              <a:rPr lang="fr-CA" smtClean="0"/>
              <a:t>‹N°›</a:t>
            </a:fld>
            <a:endParaRPr lang="fr-CA"/>
          </a:p>
        </p:txBody>
      </p:sp>
    </p:spTree>
    <p:extLst>
      <p:ext uri="{BB962C8B-B14F-4D97-AF65-F5344CB8AC3E}">
        <p14:creationId xmlns:p14="http://schemas.microsoft.com/office/powerpoint/2010/main" val="145368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presentation/d/1jCT1sMT2abPfuu7njCFJ4JeXAlchWgNn3l5BuoyKtSI/edit"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alloprof.qc.ca/fr/eleves/bv/francais/la-credibilite-des-sites-internet-f1415"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42127787-0001-3F96-0757-CC28AD95C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7745EFD7-CBC6-BA41-3E4E-06442651B8F1}"/>
              </a:ext>
            </a:extLst>
          </p:cNvPr>
          <p:cNvSpPr/>
          <p:nvPr/>
        </p:nvSpPr>
        <p:spPr>
          <a:xfrm>
            <a:off x="0" y="5571067"/>
            <a:ext cx="12192000" cy="1286933"/>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0" y="1960032"/>
            <a:ext cx="12192000" cy="1947333"/>
          </a:xfrm>
        </p:spPr>
        <p:txBody>
          <a:bodyPr>
            <a:noAutofit/>
          </a:bodyPr>
          <a:lstStyle/>
          <a:p>
            <a:r>
              <a:rPr lang="fr-CA" sz="55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MISSION</a:t>
            </a:r>
            <a:br>
              <a:rPr lang="fr-CA" sz="5500" b="1" dirty="0">
                <a:latin typeface="Open Sans Extrabold" panose="020B0906030804020204" pitchFamily="34" charset="0"/>
                <a:ea typeface="Open Sans Extrabold" panose="020B0906030804020204" pitchFamily="34" charset="0"/>
                <a:cs typeface="Open Sans Extrabold" panose="020B0906030804020204" pitchFamily="34" charset="0"/>
              </a:rPr>
            </a:br>
            <a:r>
              <a:rPr lang="fr-CA" sz="5500" b="1"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MONDE DU TRAVAIL</a:t>
            </a:r>
            <a:br>
              <a:rPr lang="fr-CA" sz="5500" b="1"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br>
            <a:r>
              <a:rPr lang="fr-FR" sz="18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ACTIVITÉ PÉDAGOGIQUE COSP</a:t>
            </a:r>
            <a:endParaRPr lang="fr-CA" sz="1800" b="1"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Sous-titre 2">
            <a:extLst>
              <a:ext uri="{FF2B5EF4-FFF2-40B4-BE49-F238E27FC236}">
                <a16:creationId xmlns:a16="http://schemas.microsoft.com/office/drawing/2014/main" id="{10460D6E-C124-5593-9D2E-92801CC4AFCC}"/>
              </a:ext>
            </a:extLst>
          </p:cNvPr>
          <p:cNvSpPr>
            <a:spLocks noGrp="1"/>
          </p:cNvSpPr>
          <p:nvPr>
            <p:ph type="subTitle" idx="1"/>
          </p:nvPr>
        </p:nvSpPr>
        <p:spPr>
          <a:xfrm>
            <a:off x="0" y="5854169"/>
            <a:ext cx="12192000" cy="783696"/>
          </a:xfrm>
        </p:spPr>
        <p:txBody>
          <a:bodyPr>
            <a:normAutofit fontScale="92500" lnSpcReduction="10000"/>
          </a:bodyPr>
          <a:lstStyle/>
          <a:p>
            <a:pPr marL="0" lvl="0" indent="0" algn="ctr" rtl="0">
              <a:spcBef>
                <a:spcPts val="0"/>
              </a:spcBef>
              <a:spcAft>
                <a:spcPts val="0"/>
              </a:spcAft>
              <a:buSzPts val="1400"/>
              <a:buNone/>
            </a:pPr>
            <a:r>
              <a:rPr lang="fr-FR"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hau Philomene One"/>
              </a:rPr>
              <a:t>Apprendre à </a:t>
            </a:r>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hau Philomene One"/>
              </a:rPr>
              <a:t>VÉRIFIER</a:t>
            </a:r>
            <a:r>
              <a:rPr lang="fr-FR"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hau Philomene One"/>
              </a:rPr>
              <a:t> ses </a:t>
            </a:r>
            <a: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hau Philomene One"/>
              </a:rPr>
              <a:t>PERCEPTIONS</a:t>
            </a:r>
            <a:br>
              <a:rPr lang="fr-FR" sz="3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hau Philomene One"/>
              </a:rPr>
            </a:br>
            <a:r>
              <a:rPr lang="fr-FR"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hau Philomene One"/>
              </a:rPr>
              <a:t>au sujet du vaste monde du travail</a:t>
            </a:r>
            <a:endParaRPr lang="fr-FR"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fr-CA"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2084160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2DAD829-BD76-A779-F1B0-85C49E6B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744"/>
            <a:ext cx="12192000" cy="8579944"/>
          </a:xfrm>
          <a:prstGeom prst="rect">
            <a:avLst/>
          </a:prstGeom>
        </p:spPr>
      </p:pic>
      <p:sp>
        <p:nvSpPr>
          <p:cNvPr id="6" name="Rectangle 5">
            <a:extLst>
              <a:ext uri="{FF2B5EF4-FFF2-40B4-BE49-F238E27FC236}">
                <a16:creationId xmlns:a16="http://schemas.microsoft.com/office/drawing/2014/main" id="{7745EFD7-CBC6-BA41-3E4E-06442651B8F1}"/>
              </a:ext>
            </a:extLst>
          </p:cNvPr>
          <p:cNvSpPr/>
          <p:nvPr/>
        </p:nvSpPr>
        <p:spPr>
          <a:xfrm>
            <a:off x="0" y="4334933"/>
            <a:ext cx="12192000" cy="173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2214033" y="4431770"/>
            <a:ext cx="7763933" cy="1541992"/>
          </a:xfrm>
        </p:spPr>
        <p:txBody>
          <a:bodyPr>
            <a:noAutofit/>
          </a:bodyPr>
          <a:lstStyle/>
          <a:p>
            <a:pPr>
              <a:lnSpc>
                <a:spcPct val="100000"/>
              </a:lnSpc>
              <a:spcBef>
                <a:spcPts val="600"/>
              </a:spcBef>
              <a:buClr>
                <a:srgbClr val="000000"/>
              </a:buClr>
              <a:buSzPts val="1800"/>
            </a:pPr>
            <a: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En groupe, nommez des éléments de réponses :</a:t>
            </a:r>
            <a:b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br>
              <a:rPr lang="fr-FR" sz="15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r>
              <a:rPr lang="fr-CA"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C’est quoi une </a:t>
            </a:r>
            <a:r>
              <a:rPr lang="fr-CA" sz="2800" b="1"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RÉALITÉ </a:t>
            </a:r>
            <a:r>
              <a:rPr lang="fr-CA"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a:t>
            </a:r>
            <a:endPar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277499463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3536948"/>
            <a:ext cx="10515600" cy="842434"/>
          </a:xfrm>
        </p:spPr>
        <p:txBody>
          <a:bodyPr>
            <a:normAutofit/>
          </a:bodyPr>
          <a:lstStyle/>
          <a:p>
            <a:pPr marL="0" lvl="0" indent="0" rtl="0">
              <a:lnSpc>
                <a:spcPct val="100000"/>
              </a:lnSpc>
              <a:spcBef>
                <a:spcPts val="600"/>
              </a:spcBef>
              <a:spcAft>
                <a:spcPts val="0"/>
              </a:spcAft>
              <a:buSzPts val="1800"/>
              <a:buNone/>
            </a:pPr>
            <a:r>
              <a:rPr lang="fr-FR" sz="24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Ce qui est réel, ce qui existe en faits, par opposition à ce qui est imaginé, rêvé, fictif</a:t>
            </a: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2766480"/>
            <a:ext cx="6324600" cy="465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Une</a:t>
            </a:r>
            <a:r>
              <a:rPr lang="fr-CA"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a:t>
            </a:r>
            <a:r>
              <a:rPr lang="fr-CA" sz="3200" b="1"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RÉALITÉ</a:t>
            </a:r>
            <a:r>
              <a:rPr lang="fr-CA"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c’est :</a:t>
            </a:r>
            <a:r>
              <a:rPr lang="fr-CA"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a:t>
            </a:r>
            <a:endParaRPr lang="fr-CA" sz="14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119378602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2DAD829-BD76-A779-F1B0-85C49E6B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744"/>
            <a:ext cx="12192000" cy="8579944"/>
          </a:xfrm>
          <a:prstGeom prst="rect">
            <a:avLst/>
          </a:prstGeom>
        </p:spPr>
      </p:pic>
      <p:sp>
        <p:nvSpPr>
          <p:cNvPr id="6" name="Rectangle 5">
            <a:extLst>
              <a:ext uri="{FF2B5EF4-FFF2-40B4-BE49-F238E27FC236}">
                <a16:creationId xmlns:a16="http://schemas.microsoft.com/office/drawing/2014/main" id="{7745EFD7-CBC6-BA41-3E4E-06442651B8F1}"/>
              </a:ext>
            </a:extLst>
          </p:cNvPr>
          <p:cNvSpPr/>
          <p:nvPr/>
        </p:nvSpPr>
        <p:spPr>
          <a:xfrm>
            <a:off x="0" y="3429001"/>
            <a:ext cx="12192000" cy="26416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2214033" y="3522132"/>
            <a:ext cx="7763933" cy="2472267"/>
          </a:xfrm>
        </p:spPr>
        <p:txBody>
          <a:bodyPr>
            <a:noAutofit/>
          </a:bodyPr>
          <a:lstStyle/>
          <a:p>
            <a:pPr>
              <a:lnSpc>
                <a:spcPct val="100000"/>
              </a:lnSpc>
              <a:spcBef>
                <a:spcPts val="600"/>
              </a:spcBef>
              <a:buClr>
                <a:srgbClr val="000000"/>
              </a:buClr>
              <a:buSzPts val="1800"/>
            </a:pPr>
            <a: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En groupe, nommez des éléments de réponses :</a:t>
            </a:r>
            <a:b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br>
              <a:rPr lang="fr-FR" sz="15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D’où proviennent nos </a:t>
            </a:r>
            <a:r>
              <a:rPr lang="fr-FR" sz="2800" b="1"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perceptions</a:t>
            </a: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 Qu’est-ce qui peut influencer nos </a:t>
            </a:r>
            <a:r>
              <a:rPr lang="fr-FR" sz="2800" b="1"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perceptions</a:t>
            </a: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a:t>
            </a:r>
          </a:p>
        </p:txBody>
      </p:sp>
    </p:spTree>
    <p:extLst>
      <p:ext uri="{BB962C8B-B14F-4D97-AF65-F5344CB8AC3E}">
        <p14:creationId xmlns:p14="http://schemas.microsoft.com/office/powerpoint/2010/main" val="260860665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3376080"/>
            <a:ext cx="6206067" cy="2305053"/>
          </a:xfrm>
        </p:spPr>
        <p:txBody>
          <a:bodyPr>
            <a:normAutofit/>
          </a:bodyPr>
          <a:lstStyle/>
          <a:p>
            <a:pPr>
              <a:lnSpc>
                <a:spcPct val="100000"/>
              </a:lnSpc>
              <a:spcBef>
                <a:spcPts val="0"/>
              </a:spcBef>
              <a:buSzPts val="2500"/>
            </a:pPr>
            <a:r>
              <a:rPr lang="fr-FR" sz="2000" dirty="0">
                <a:latin typeface="Open Sans" panose="020B0606030504020204" pitchFamily="34" charset="0"/>
                <a:ea typeface="Open Sans" panose="020B0606030504020204" pitchFamily="34" charset="0"/>
                <a:cs typeface="Open Sans" panose="020B0606030504020204" pitchFamily="34" charset="0"/>
              </a:rPr>
              <a:t>Les médias (sociaux ou autre)</a:t>
            </a:r>
          </a:p>
          <a:p>
            <a:pPr>
              <a:lnSpc>
                <a:spcPct val="100000"/>
              </a:lnSpc>
              <a:spcBef>
                <a:spcPts val="0"/>
              </a:spcBef>
              <a:buSzPts val="2500"/>
            </a:pPr>
            <a:r>
              <a:rPr lang="fr-FR" sz="2000" dirty="0">
                <a:latin typeface="Open Sans" panose="020B0606030504020204" pitchFamily="34" charset="0"/>
                <a:ea typeface="Open Sans" panose="020B0606030504020204" pitchFamily="34" charset="0"/>
                <a:cs typeface="Open Sans" panose="020B0606030504020204" pitchFamily="34" charset="0"/>
              </a:rPr>
              <a:t>Les amis</a:t>
            </a:r>
          </a:p>
          <a:p>
            <a:pPr>
              <a:lnSpc>
                <a:spcPct val="100000"/>
              </a:lnSpc>
              <a:spcBef>
                <a:spcPts val="0"/>
              </a:spcBef>
              <a:buSzPts val="2500"/>
            </a:pPr>
            <a:r>
              <a:rPr lang="fr-FR" sz="2000" dirty="0">
                <a:latin typeface="Open Sans" panose="020B0606030504020204" pitchFamily="34" charset="0"/>
                <a:ea typeface="Open Sans" panose="020B0606030504020204" pitchFamily="34" charset="0"/>
                <a:cs typeface="Open Sans" panose="020B0606030504020204" pitchFamily="34" charset="0"/>
              </a:rPr>
              <a:t>La famille</a:t>
            </a:r>
          </a:p>
          <a:p>
            <a:pPr>
              <a:lnSpc>
                <a:spcPct val="100000"/>
              </a:lnSpc>
              <a:spcBef>
                <a:spcPts val="0"/>
              </a:spcBef>
              <a:buSzPts val="2500"/>
            </a:pPr>
            <a:r>
              <a:rPr lang="fr-FR" sz="2000" dirty="0">
                <a:latin typeface="Open Sans" panose="020B0606030504020204" pitchFamily="34" charset="0"/>
                <a:ea typeface="Open Sans" panose="020B0606030504020204" pitchFamily="34" charset="0"/>
                <a:cs typeface="Open Sans" panose="020B0606030504020204" pitchFamily="34" charset="0"/>
              </a:rPr>
              <a:t>La télévision</a:t>
            </a:r>
          </a:p>
          <a:p>
            <a:pPr>
              <a:lnSpc>
                <a:spcPct val="100000"/>
              </a:lnSpc>
              <a:spcBef>
                <a:spcPts val="0"/>
              </a:spcBef>
              <a:buSzPts val="2500"/>
            </a:pPr>
            <a:r>
              <a:rPr lang="fr-FR" sz="2000" dirty="0">
                <a:latin typeface="Open Sans" panose="020B0606030504020204" pitchFamily="34" charset="0"/>
                <a:ea typeface="Open Sans" panose="020B0606030504020204" pitchFamily="34" charset="0"/>
                <a:cs typeface="Open Sans" panose="020B0606030504020204" pitchFamily="34" charset="0"/>
              </a:rPr>
              <a:t>La radio</a:t>
            </a:r>
          </a:p>
          <a:p>
            <a:pPr>
              <a:lnSpc>
                <a:spcPct val="100000"/>
              </a:lnSpc>
              <a:spcBef>
                <a:spcPts val="0"/>
              </a:spcBef>
              <a:buSzPts val="2500"/>
            </a:pPr>
            <a:r>
              <a:rPr lang="fr-FR" sz="2000" dirty="0">
                <a:latin typeface="Open Sans" panose="020B0606030504020204" pitchFamily="34" charset="0"/>
                <a:ea typeface="Open Sans" panose="020B0606030504020204" pitchFamily="34" charset="0"/>
                <a:cs typeface="Open Sans" panose="020B0606030504020204" pitchFamily="34" charset="0"/>
              </a:rPr>
              <a:t>Internet</a:t>
            </a:r>
          </a:p>
          <a:p>
            <a:pPr>
              <a:lnSpc>
                <a:spcPct val="100000"/>
              </a:lnSpc>
              <a:spcBef>
                <a:spcPts val="0"/>
              </a:spcBef>
              <a:buSzPts val="2500"/>
            </a:pPr>
            <a:r>
              <a:rPr lang="fr-FR" sz="2000" dirty="0">
                <a:latin typeface="Open Sans" panose="020B0606030504020204" pitchFamily="34" charset="0"/>
                <a:ea typeface="Open Sans" panose="020B0606030504020204" pitchFamily="34" charset="0"/>
                <a:cs typeface="Open Sans" panose="020B0606030504020204" pitchFamily="34" charset="0"/>
              </a:rPr>
              <a:t>Publicité</a:t>
            </a: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1191680"/>
            <a:ext cx="6324600" cy="20764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Nos </a:t>
            </a:r>
            <a:r>
              <a:rPr lang="fr-CA"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perceptions</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 proviennent de </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sources et personnes extérieures à soi  :</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omfortaa"/>
              </a:rPr>
              <a:t> </a:t>
            </a:r>
            <a:endPar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58465142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2758013"/>
            <a:ext cx="7772400" cy="2305053"/>
          </a:xfrm>
        </p:spPr>
        <p:txBody>
          <a:bodyPr>
            <a:normAutofit/>
          </a:bodyPr>
          <a:lstStyle/>
          <a:p>
            <a:pPr>
              <a:lnSpc>
                <a:spcPct val="100000"/>
              </a:lnSpc>
              <a:spcBef>
                <a:spcPts val="0"/>
              </a:spcBef>
              <a:buSzPts val="2500"/>
            </a:pPr>
            <a:r>
              <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rPr>
              <a:t>Le choix des mots utilisés</a:t>
            </a:r>
          </a:p>
          <a:p>
            <a:pPr>
              <a:lnSpc>
                <a:spcPct val="100000"/>
              </a:lnSpc>
              <a:spcBef>
                <a:spcPts val="0"/>
              </a:spcBef>
              <a:buSzPts val="2500"/>
            </a:pPr>
            <a:r>
              <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Le ton et la vigueur de la voix de la personne</a:t>
            </a:r>
          </a:p>
          <a:p>
            <a:pPr>
              <a:lnSpc>
                <a:spcPct val="100000"/>
              </a:lnSpc>
              <a:spcBef>
                <a:spcPts val="0"/>
              </a:spcBef>
              <a:buSzPts val="2500"/>
            </a:pPr>
            <a:r>
              <a:rPr lang="fr-CA" sz="2000" dirty="0">
                <a:solidFill>
                  <a:srgbClr val="191919"/>
                </a:solidFill>
                <a:latin typeface="Open Sans" panose="020B0606030504020204" pitchFamily="34" charset="0"/>
                <a:ea typeface="Open Sans" panose="020B0606030504020204" pitchFamily="34" charset="0"/>
                <a:cs typeface="Open Sans" panose="020B0606030504020204" pitchFamily="34" charset="0"/>
              </a:rPr>
              <a:t>Nos préjugés</a:t>
            </a:r>
          </a:p>
          <a:p>
            <a:pPr>
              <a:lnSpc>
                <a:spcPct val="100000"/>
              </a:lnSpc>
              <a:spcBef>
                <a:spcPts val="0"/>
              </a:spcBef>
              <a:buSzPts val="2500"/>
            </a:pPr>
            <a:r>
              <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rPr>
              <a:t>Nos émotions et les émotions de l’autre personne</a:t>
            </a:r>
          </a:p>
          <a:p>
            <a:pPr>
              <a:lnSpc>
                <a:spcPct val="100000"/>
              </a:lnSpc>
              <a:spcBef>
                <a:spcPts val="0"/>
              </a:spcBef>
              <a:buSzPts val="2500"/>
            </a:pPr>
            <a:r>
              <a:rPr lang="fr-CA" sz="20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Notre humeur du moment</a:t>
            </a:r>
            <a:r>
              <a:rPr lang="fr-CA" sz="20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Lato Light"/>
              </a:rPr>
              <a:t> </a:t>
            </a:r>
            <a:endParaRPr lang="fr-CA" sz="20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SzPts val="2500"/>
            </a:pPr>
            <a:r>
              <a:rPr lang="fr-CA" sz="2000" dirty="0">
                <a:solidFill>
                  <a:srgbClr val="191919"/>
                </a:solidFill>
                <a:latin typeface="Open Sans" panose="020B0606030504020204" pitchFamily="34" charset="0"/>
                <a:ea typeface="Open Sans" panose="020B0606030504020204" pitchFamily="34" charset="0"/>
                <a:cs typeface="Open Sans" panose="020B0606030504020204" pitchFamily="34" charset="0"/>
              </a:rPr>
              <a:t>Nos impressions</a:t>
            </a:r>
          </a:p>
          <a:p>
            <a:pPr>
              <a:lnSpc>
                <a:spcPct val="100000"/>
              </a:lnSpc>
              <a:spcBef>
                <a:spcPts val="0"/>
              </a:spcBef>
              <a:buSzPts val="2500"/>
            </a:pPr>
            <a:r>
              <a:rPr lang="fr-CA" sz="2000" dirty="0">
                <a:solidFill>
                  <a:srgbClr val="191919"/>
                </a:solidFill>
                <a:latin typeface="Open Sans" panose="020B0606030504020204" pitchFamily="34" charset="0"/>
                <a:ea typeface="Open Sans" panose="020B0606030504020204" pitchFamily="34" charset="0"/>
                <a:cs typeface="Open Sans" panose="020B0606030504020204" pitchFamily="34" charset="0"/>
              </a:rPr>
              <a:t>Nos peurs, nos craintes</a:t>
            </a:r>
            <a:endPar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SzPts val="2500"/>
            </a:pPr>
            <a:endPar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1530346"/>
            <a:ext cx="6324600" cy="1119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Nos </a:t>
            </a:r>
            <a:r>
              <a:rPr lang="fr-CA"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perceptions</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 sont </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influencées par</a:t>
            </a:r>
          </a:p>
        </p:txBody>
      </p:sp>
    </p:spTree>
    <p:extLst>
      <p:ext uri="{BB962C8B-B14F-4D97-AF65-F5344CB8AC3E}">
        <p14:creationId xmlns:p14="http://schemas.microsoft.com/office/powerpoint/2010/main" val="139439671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313267" y="1582208"/>
            <a:ext cx="5359400" cy="2440518"/>
          </a:xfrm>
        </p:spPr>
        <p:txBody>
          <a:bodyPr>
            <a:noAutofit/>
          </a:bodyPr>
          <a:lstStyle/>
          <a:p>
            <a:pPr marL="0" lvl="0" indent="0" algn="l" rtl="0">
              <a:lnSpc>
                <a:spcPct val="115000"/>
              </a:lnSpc>
              <a:spcBef>
                <a:spcPts val="0"/>
              </a:spcBef>
              <a:spcAft>
                <a:spcPts val="0"/>
              </a:spcAft>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Pourquoi est-ce important de</a:t>
            </a:r>
            <a:r>
              <a:rPr lang="fr-FR" sz="2800" b="1"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vérifier </a:t>
            </a: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nos </a:t>
            </a:r>
            <a:r>
              <a:rPr lang="fr-FR" sz="2800" b="1"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perceptions</a:t>
            </a: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 Que signifie l’action de</a:t>
            </a:r>
            <a:b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r>
              <a:rPr lang="fr-FR" sz="2800" b="1"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vérifier » </a:t>
            </a: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pour toi ? </a:t>
            </a:r>
            <a:endParaRPr lang="fr-FR" sz="2800" b="1"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6096000" cy="9145318"/>
          </a:xfrm>
          <a:prstGeom prst="rect">
            <a:avLst/>
          </a:prstGeom>
        </p:spPr>
      </p:pic>
      <p:sp>
        <p:nvSpPr>
          <p:cNvPr id="3" name="Titre 1">
            <a:extLst>
              <a:ext uri="{FF2B5EF4-FFF2-40B4-BE49-F238E27FC236}">
                <a16:creationId xmlns:a16="http://schemas.microsoft.com/office/drawing/2014/main" id="{E59E3675-12C6-2F6F-3BAE-4C1B258694E6}"/>
              </a:ext>
            </a:extLst>
          </p:cNvPr>
          <p:cNvSpPr txBox="1">
            <a:spLocks/>
          </p:cNvSpPr>
          <p:nvPr/>
        </p:nvSpPr>
        <p:spPr>
          <a:xfrm>
            <a:off x="313267" y="4081593"/>
            <a:ext cx="4572000" cy="7698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indent="0" algn="l" rtl="0">
              <a:lnSpc>
                <a:spcPct val="100000"/>
              </a:lnSpc>
              <a:spcBef>
                <a:spcPts val="600"/>
              </a:spcBef>
              <a:spcAft>
                <a:spcPts val="0"/>
              </a:spcAft>
              <a:buClr>
                <a:srgbClr val="000000"/>
              </a:buClr>
              <a:buSzPts val="1800"/>
              <a:buFont typeface="Arial"/>
              <a:buNone/>
            </a:pPr>
            <a:r>
              <a:rPr lang="fr-FR"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Réponds aux questions # 4 et 5 dans ton cahier de l’élève </a:t>
            </a:r>
            <a:endParaRPr lang="fr-FR"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65990238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2DAD829-BD76-A779-F1B0-85C49E6B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744"/>
            <a:ext cx="12192000" cy="8579944"/>
          </a:xfrm>
          <a:prstGeom prst="rect">
            <a:avLst/>
          </a:prstGeom>
        </p:spPr>
      </p:pic>
      <p:sp>
        <p:nvSpPr>
          <p:cNvPr id="6" name="Rectangle 5">
            <a:extLst>
              <a:ext uri="{FF2B5EF4-FFF2-40B4-BE49-F238E27FC236}">
                <a16:creationId xmlns:a16="http://schemas.microsoft.com/office/drawing/2014/main" id="{7745EFD7-CBC6-BA41-3E4E-06442651B8F1}"/>
              </a:ext>
            </a:extLst>
          </p:cNvPr>
          <p:cNvSpPr/>
          <p:nvPr/>
        </p:nvSpPr>
        <p:spPr>
          <a:xfrm>
            <a:off x="0" y="4555068"/>
            <a:ext cx="12192000" cy="1820332"/>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2214033" y="4648199"/>
            <a:ext cx="7763933" cy="1625601"/>
          </a:xfrm>
        </p:spPr>
        <p:txBody>
          <a:bodyPr>
            <a:noAutofit/>
          </a:bodyPr>
          <a:lstStyle/>
          <a:p>
            <a:pPr>
              <a:lnSpc>
                <a:spcPct val="100000"/>
              </a:lnSpc>
              <a:spcBef>
                <a:spcPts val="600"/>
              </a:spcBef>
              <a:buClr>
                <a:srgbClr val="000000"/>
              </a:buClr>
              <a:buSzPts val="1800"/>
            </a:pPr>
            <a: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En groupe, nommez des éléments de réponses :</a:t>
            </a:r>
            <a:b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br>
              <a:rPr lang="fr-FR" sz="15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Que signifie « vérifier »?</a:t>
            </a:r>
          </a:p>
        </p:txBody>
      </p:sp>
    </p:spTree>
    <p:extLst>
      <p:ext uri="{BB962C8B-B14F-4D97-AF65-F5344CB8AC3E}">
        <p14:creationId xmlns:p14="http://schemas.microsoft.com/office/powerpoint/2010/main" val="175354838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2633130"/>
            <a:ext cx="7772400" cy="1864787"/>
          </a:xfrm>
        </p:spPr>
        <p:txBody>
          <a:bodyPr>
            <a:normAutofit/>
          </a:bodyPr>
          <a:lstStyle/>
          <a:p>
            <a:pPr marL="0" lvl="0" indent="0" rtl="0">
              <a:lnSpc>
                <a:spcPct val="115000"/>
              </a:lnSpc>
              <a:spcBef>
                <a:spcPts val="0"/>
              </a:spcBef>
              <a:spcAft>
                <a:spcPts val="0"/>
              </a:spcAft>
              <a:buSzPts val="3000"/>
              <a:buNone/>
            </a:pP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C’est de s’assurer de la qualité ou de la cohérence des informations que l’on recueille</a:t>
            </a:r>
            <a:endPar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marL="0" lvl="0" indent="0" rtl="0">
              <a:lnSpc>
                <a:spcPct val="115000"/>
              </a:lnSpc>
              <a:spcBef>
                <a:spcPts val="0"/>
              </a:spcBef>
              <a:spcAft>
                <a:spcPts val="0"/>
              </a:spcAft>
              <a:buSzPts val="3000"/>
              <a:buNone/>
            </a:pPr>
            <a:endPar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marL="0" lvl="0" indent="0" rtl="0">
              <a:lnSpc>
                <a:spcPct val="115000"/>
              </a:lnSpc>
              <a:spcBef>
                <a:spcPts val="0"/>
              </a:spcBef>
              <a:spcAft>
                <a:spcPts val="0"/>
              </a:spcAft>
              <a:buSzPts val="3000"/>
              <a:buNone/>
            </a:pPr>
            <a:r>
              <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Vérifier se fait à l’aide d’informations et de sources valides et fiables extérieures à soi</a:t>
            </a:r>
            <a:endPar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1894417"/>
            <a:ext cx="6324600" cy="5842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vérifier</a:t>
            </a:r>
          </a:p>
        </p:txBody>
      </p:sp>
    </p:spTree>
    <p:extLst>
      <p:ext uri="{BB962C8B-B14F-4D97-AF65-F5344CB8AC3E}">
        <p14:creationId xmlns:p14="http://schemas.microsoft.com/office/powerpoint/2010/main" val="425427908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199" y="2915176"/>
            <a:ext cx="10676467" cy="1896537"/>
          </a:xfrm>
        </p:spPr>
        <p:txBody>
          <a:bodyPr>
            <a:normAutofit/>
          </a:bodyPr>
          <a:lstStyle/>
          <a:p>
            <a:pPr marL="114300" lvl="0" indent="0" algn="just" rtl="0">
              <a:lnSpc>
                <a:spcPct val="115000"/>
              </a:lnSpc>
              <a:spcBef>
                <a:spcPts val="0"/>
              </a:spcBef>
              <a:spcAft>
                <a:spcPts val="0"/>
              </a:spcAft>
              <a:buSzPts val="1800"/>
              <a:buNone/>
            </a:pP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En groupe, nomme des sources fiables que tu pourrais consulter pour vérifier tes perceptions au sujet des catégories de vélos par exemple ? Quelles sources peu fiables pourraient biaiser tes perceptions ?</a:t>
            </a:r>
          </a:p>
          <a:p>
            <a:pPr marL="114300" lvl="0" indent="0" algn="just" rtl="0">
              <a:lnSpc>
                <a:spcPct val="115000"/>
              </a:lnSpc>
              <a:spcBef>
                <a:spcPts val="0"/>
              </a:spcBef>
              <a:spcAft>
                <a:spcPts val="0"/>
              </a:spcAft>
              <a:buSzPts val="1800"/>
              <a:buNone/>
            </a:pPr>
            <a:endPar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a:p>
            <a:pPr marL="114300" lvl="0" indent="0" algn="just" rtl="0">
              <a:lnSpc>
                <a:spcPct val="115000"/>
              </a:lnSpc>
              <a:spcBef>
                <a:spcPts val="0"/>
              </a:spcBef>
              <a:spcAft>
                <a:spcPts val="0"/>
              </a:spcAft>
              <a:buSzPts val="1800"/>
              <a:buNone/>
            </a:pPr>
            <a:r>
              <a:rPr lang="fr-FR" sz="20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Réponds aux questions #6 et 7 dans ton cahier de l’élève</a:t>
            </a:r>
            <a:endParaRPr lang="fr-FR" sz="20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1580621"/>
            <a:ext cx="6324600" cy="1102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Comment</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 vérifier </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nos</a:t>
            </a:r>
          </a:p>
          <a:p>
            <a:pPr marL="0" lvl="0" indent="0" rtl="0">
              <a:lnSpc>
                <a:spcPct val="100000"/>
              </a:lnSpc>
              <a:spcBef>
                <a:spcPts val="600"/>
              </a:spcBef>
              <a:spcAft>
                <a:spcPts val="0"/>
              </a:spcAft>
              <a:buSzPts val="1800"/>
              <a:buNone/>
            </a:pP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Perceptions?</a:t>
            </a:r>
          </a:p>
        </p:txBody>
      </p:sp>
    </p:spTree>
    <p:extLst>
      <p:ext uri="{BB962C8B-B14F-4D97-AF65-F5344CB8AC3E}">
        <p14:creationId xmlns:p14="http://schemas.microsoft.com/office/powerpoint/2010/main" val="267519191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199" y="3321841"/>
            <a:ext cx="10676467" cy="1064157"/>
          </a:xfrm>
        </p:spPr>
        <p:txBody>
          <a:bodyPr>
            <a:normAutofit/>
          </a:bodyPr>
          <a:lstStyle/>
          <a:p>
            <a:pPr marL="0" lvl="0" indent="0" algn="l" rtl="0">
              <a:lnSpc>
                <a:spcPct val="100000"/>
              </a:lnSpc>
              <a:spcBef>
                <a:spcPts val="0"/>
              </a:spcBef>
              <a:spcAft>
                <a:spcPts val="0"/>
              </a:spcAft>
              <a:buNone/>
            </a:pP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Se rendre dans plusieurs commerces, parler à des vendeurs qualifiés et à des spécialistes du vélo, lire plusieurs articles récents sur le sujet, aller faire des essais, questionner différents cyclistes…</a:t>
            </a:r>
            <a:endParaRPr lang="fr-FR"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2006336"/>
            <a:ext cx="6324600" cy="1102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Exemples de</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 sources fiables?</a:t>
            </a:r>
          </a:p>
        </p:txBody>
      </p:sp>
    </p:spTree>
    <p:extLst>
      <p:ext uri="{BB962C8B-B14F-4D97-AF65-F5344CB8AC3E}">
        <p14:creationId xmlns:p14="http://schemas.microsoft.com/office/powerpoint/2010/main" val="37226696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465667"/>
            <a:ext cx="10515600" cy="6146800"/>
          </a:xfrm>
        </p:spPr>
        <p:txBody>
          <a:bodyPr>
            <a:normAutofit/>
          </a:bodyPr>
          <a:lstStyle/>
          <a:p>
            <a:pPr marL="0" marR="287020" lvl="0" indent="0" algn="l" rtl="0">
              <a:spcBef>
                <a:spcPts val="0"/>
              </a:spcBef>
              <a:spcAft>
                <a:spcPts val="0"/>
              </a:spcAft>
              <a:buNone/>
            </a:pPr>
            <a:r>
              <a:rPr lang="fr-FR" sz="3200" b="1" dirty="0">
                <a:solidFill>
                  <a:srgbClr val="76BA1B"/>
                </a:solidFill>
                <a:latin typeface="Open Sans" panose="020B0606030504020204" pitchFamily="34" charset="0"/>
                <a:ea typeface="Open Sans" panose="020B0606030504020204" pitchFamily="34" charset="0"/>
                <a:cs typeface="Open Sans" panose="020B0606030504020204" pitchFamily="34" charset="0"/>
                <a:sym typeface="Chau Philomene One"/>
              </a:rPr>
              <a:t>Thème du COSP :</a:t>
            </a:r>
            <a:br>
              <a:rPr lang="fr-FR" b="1" dirty="0">
                <a:solidFill>
                  <a:srgbClr val="76BA1B"/>
                </a:solidFill>
                <a:latin typeface="Open Sans" panose="020B0606030504020204" pitchFamily="34" charset="0"/>
                <a:ea typeface="Open Sans" panose="020B0606030504020204" pitchFamily="34" charset="0"/>
                <a:cs typeface="Open Sans" panose="020B0606030504020204" pitchFamily="34" charset="0"/>
                <a:sym typeface="Chau Philomene One"/>
              </a:rPr>
            </a:br>
            <a:r>
              <a:rPr lang="fr-FR" sz="2500" dirty="0">
                <a:latin typeface="Open Sans" panose="020B0606030504020204" pitchFamily="34" charset="0"/>
                <a:ea typeface="Open Sans" panose="020B0606030504020204" pitchFamily="34" charset="0"/>
                <a:cs typeface="Open Sans" panose="020B0606030504020204" pitchFamily="34" charset="0"/>
                <a:sym typeface="Chau Philomene One"/>
              </a:rPr>
              <a:t>perception et réalité du monde du travail</a:t>
            </a:r>
            <a:br>
              <a:rPr lang="fr-FR" sz="2800" dirty="0">
                <a:latin typeface="Open Sans" panose="020B0606030504020204" pitchFamily="34" charset="0"/>
                <a:ea typeface="Open Sans" panose="020B0606030504020204" pitchFamily="34" charset="0"/>
                <a:cs typeface="Open Sans" panose="020B0606030504020204" pitchFamily="34" charset="0"/>
                <a:sym typeface="Chau Philomene One"/>
              </a:rPr>
            </a:br>
            <a:endParaRPr lang="fr-FR" sz="2800" dirty="0">
              <a:latin typeface="Open Sans" panose="020B0606030504020204" pitchFamily="34" charset="0"/>
              <a:ea typeface="Open Sans" panose="020B0606030504020204" pitchFamily="34" charset="0"/>
              <a:cs typeface="Open Sans" panose="020B0606030504020204" pitchFamily="34" charset="0"/>
              <a:sym typeface="Chau Philomene One"/>
            </a:endParaRPr>
          </a:p>
          <a:p>
            <a:pPr marL="0" marR="287020" lvl="0" indent="0" algn="l" rtl="0">
              <a:spcBef>
                <a:spcPts val="0"/>
              </a:spcBef>
              <a:spcAft>
                <a:spcPts val="0"/>
              </a:spcAft>
              <a:buNone/>
            </a:pPr>
            <a:r>
              <a:rPr lang="fr-FR" sz="3200" b="1" dirty="0">
                <a:solidFill>
                  <a:srgbClr val="76BA1B"/>
                </a:solidFill>
                <a:latin typeface="Open Sans" panose="020B0606030504020204" pitchFamily="34" charset="0"/>
                <a:ea typeface="Open Sans" panose="020B0606030504020204" pitchFamily="34" charset="0"/>
                <a:cs typeface="Open Sans" panose="020B0606030504020204" pitchFamily="34" charset="0"/>
                <a:sym typeface="Chau Philomene One"/>
              </a:rPr>
              <a:t>Résultat attendu (RA) :</a:t>
            </a:r>
            <a:br>
              <a:rPr lang="fr-FR" b="1" dirty="0">
                <a:solidFill>
                  <a:srgbClr val="76BA1B"/>
                </a:solidFill>
                <a:latin typeface="Open Sans" panose="020B0606030504020204" pitchFamily="34" charset="0"/>
                <a:ea typeface="Open Sans" panose="020B0606030504020204" pitchFamily="34" charset="0"/>
                <a:cs typeface="Open Sans" panose="020B0606030504020204" pitchFamily="34" charset="0"/>
                <a:sym typeface="Chau Philomene One"/>
              </a:rPr>
            </a:br>
            <a:r>
              <a:rPr lang="fr-FR" sz="2500" dirty="0">
                <a:latin typeface="Open Sans" panose="020B0606030504020204" pitchFamily="34" charset="0"/>
                <a:ea typeface="Open Sans" panose="020B0606030504020204" pitchFamily="34" charset="0"/>
                <a:cs typeface="Open Sans" panose="020B0606030504020204" pitchFamily="34" charset="0"/>
                <a:sym typeface="Chau Philomene One"/>
              </a:rPr>
              <a:t>vérifier tes perceptions par rapport à la réalité et aux exigences du monde du travail</a:t>
            </a:r>
            <a:br>
              <a:rPr lang="fr-FR" sz="2800" dirty="0">
                <a:latin typeface="Open Sans" panose="020B0606030504020204" pitchFamily="34" charset="0"/>
                <a:ea typeface="Open Sans" panose="020B0606030504020204" pitchFamily="34" charset="0"/>
                <a:cs typeface="Open Sans" panose="020B0606030504020204" pitchFamily="34" charset="0"/>
                <a:sym typeface="Chau Philomene One"/>
              </a:rPr>
            </a:br>
            <a:endParaRPr lang="fr-FR" sz="2800" dirty="0">
              <a:latin typeface="Open Sans" panose="020B0606030504020204" pitchFamily="34" charset="0"/>
              <a:ea typeface="Open Sans" panose="020B0606030504020204" pitchFamily="34" charset="0"/>
              <a:cs typeface="Open Sans" panose="020B0606030504020204" pitchFamily="34" charset="0"/>
              <a:sym typeface="Chau Philomene One"/>
            </a:endParaRPr>
          </a:p>
          <a:p>
            <a:pPr marL="0" marR="287020" lvl="0" indent="0" algn="l" rtl="0">
              <a:spcBef>
                <a:spcPts val="0"/>
              </a:spcBef>
              <a:spcAft>
                <a:spcPts val="0"/>
              </a:spcAft>
              <a:buNone/>
            </a:pPr>
            <a:r>
              <a:rPr lang="fr-FR" sz="3200" b="1" dirty="0">
                <a:solidFill>
                  <a:srgbClr val="76BA1B"/>
                </a:solidFill>
                <a:latin typeface="Open Sans" panose="020B0606030504020204" pitchFamily="34" charset="0"/>
                <a:ea typeface="Open Sans" panose="020B0606030504020204" pitchFamily="34" charset="0"/>
                <a:cs typeface="Open Sans" panose="020B0606030504020204" pitchFamily="34" charset="0"/>
                <a:sym typeface="Chau Philomene One"/>
              </a:rPr>
              <a:t>Stratégie d’apprentissage “vérifier” :</a:t>
            </a:r>
            <a:br>
              <a:rPr lang="fr-FR" b="1" dirty="0">
                <a:solidFill>
                  <a:srgbClr val="76BA1B"/>
                </a:solidFill>
                <a:latin typeface="Open Sans" panose="020B0606030504020204" pitchFamily="34" charset="0"/>
                <a:ea typeface="Open Sans" panose="020B0606030504020204" pitchFamily="34" charset="0"/>
                <a:cs typeface="Open Sans" panose="020B0606030504020204" pitchFamily="34" charset="0"/>
                <a:sym typeface="Chau Philomene One"/>
              </a:rPr>
            </a:br>
            <a:r>
              <a:rPr lang="fr-FR" sz="2500" dirty="0">
                <a:latin typeface="Open Sans" panose="020B0606030504020204" pitchFamily="34" charset="0"/>
                <a:ea typeface="Open Sans" panose="020B0606030504020204" pitchFamily="34" charset="0"/>
                <a:cs typeface="Open Sans" panose="020B0606030504020204" pitchFamily="34" charset="0"/>
                <a:sym typeface="Chau Philomene One"/>
              </a:rPr>
              <a:t>vérifier tes perceptions se fait à l’aide de sources fiables et permet de faire des choix fondés sur des informations qui représentent davantage la réalité, et ainsi mieux développer ton jugement.</a:t>
            </a:r>
            <a:br>
              <a:rPr lang="fr-FR" sz="2800" dirty="0">
                <a:latin typeface="Open Sans" panose="020B0606030504020204" pitchFamily="34" charset="0"/>
                <a:ea typeface="Open Sans" panose="020B0606030504020204" pitchFamily="34" charset="0"/>
                <a:cs typeface="Open Sans" panose="020B0606030504020204" pitchFamily="34" charset="0"/>
                <a:sym typeface="Chau Philomene One"/>
              </a:rPr>
            </a:br>
            <a:endParaRPr lang="fr-FR" sz="105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Comfortaa"/>
            </a:endParaRPr>
          </a:p>
          <a:p>
            <a:pPr marL="0" marR="287020" lvl="0" indent="0" algn="l" rtl="0">
              <a:spcBef>
                <a:spcPts val="0"/>
              </a:spcBef>
              <a:spcAft>
                <a:spcPts val="0"/>
              </a:spcAft>
              <a:buNone/>
            </a:pPr>
            <a:r>
              <a:rPr lang="fr-FR" sz="3200" b="1" dirty="0">
                <a:solidFill>
                  <a:srgbClr val="76BA1B"/>
                </a:solidFill>
                <a:latin typeface="Open Sans" panose="020B0606030504020204" pitchFamily="34" charset="0"/>
                <a:ea typeface="Open Sans" panose="020B0606030504020204" pitchFamily="34" charset="0"/>
                <a:cs typeface="Open Sans" panose="020B0606030504020204" pitchFamily="34" charset="0"/>
                <a:sym typeface="Chau Philomene One"/>
              </a:rPr>
              <a:t>Axe de connaissance :</a:t>
            </a:r>
            <a:br>
              <a:rPr lang="fr-FR" b="1" dirty="0">
                <a:solidFill>
                  <a:srgbClr val="76BA1B"/>
                </a:solidFill>
                <a:latin typeface="Open Sans" panose="020B0606030504020204" pitchFamily="34" charset="0"/>
                <a:ea typeface="Open Sans" panose="020B0606030504020204" pitchFamily="34" charset="0"/>
                <a:cs typeface="Open Sans" panose="020B0606030504020204" pitchFamily="34" charset="0"/>
                <a:sym typeface="Chau Philomene One"/>
              </a:rPr>
            </a:br>
            <a:r>
              <a:rPr lang="fr-FR" sz="2500" dirty="0">
                <a:latin typeface="Open Sans" panose="020B0606030504020204" pitchFamily="34" charset="0"/>
                <a:ea typeface="Open Sans" panose="020B0606030504020204" pitchFamily="34" charset="0"/>
                <a:cs typeface="Open Sans" panose="020B0606030504020204" pitchFamily="34" charset="0"/>
                <a:sym typeface="Chau Philomene One"/>
              </a:rPr>
              <a:t>connaissance du monde du travail</a:t>
            </a:r>
            <a:endParaRPr lang="fr-CA" sz="25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4793547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199" y="2987540"/>
            <a:ext cx="10676467" cy="1732758"/>
          </a:xfrm>
        </p:spPr>
        <p:txBody>
          <a:bodyPr>
            <a:noAutofit/>
          </a:bodyPr>
          <a:lstStyle/>
          <a:p>
            <a:pPr marL="0" lvl="0" indent="0" algn="l" rtl="0">
              <a:lnSpc>
                <a:spcPct val="100000"/>
              </a:lnSpc>
              <a:spcBef>
                <a:spcPts val="0"/>
              </a:spcBef>
              <a:spcAft>
                <a:spcPts val="0"/>
              </a:spcAft>
              <a:buNone/>
            </a:pP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Sites internet non fiables et médias sociaux tels que </a:t>
            </a:r>
            <a:r>
              <a:rPr lang="fr-FR" sz="2000" dirty="0" err="1">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TikTok</a:t>
            </a: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Facebook, </a:t>
            </a:r>
            <a:r>
              <a:rPr lang="fr-FR" sz="2000" dirty="0" err="1">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Youtube</a:t>
            </a: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Monsieur/Madame tout le monde, parent, ami ou connaissance qui donne son opinion, vieille revue ou ouvrage qui n’a pas été actualisé depuis des années, émission de télévision non appuyée sur des faits scientifiques et prouvés, films…</a:t>
            </a:r>
            <a:endPar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1672035"/>
            <a:ext cx="6324600" cy="1102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Exemples de</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sources</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 peu fiables?</a:t>
            </a:r>
          </a:p>
        </p:txBody>
      </p:sp>
    </p:spTree>
    <p:extLst>
      <p:ext uri="{BB962C8B-B14F-4D97-AF65-F5344CB8AC3E}">
        <p14:creationId xmlns:p14="http://schemas.microsoft.com/office/powerpoint/2010/main" val="315207022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199" y="2589244"/>
            <a:ext cx="10676467" cy="1846928"/>
          </a:xfrm>
        </p:spPr>
        <p:txBody>
          <a:bodyPr>
            <a:noAutofit/>
          </a:bodyPr>
          <a:lstStyle/>
          <a:p>
            <a:pPr marL="0" lvl="0" indent="0" rtl="0">
              <a:lnSpc>
                <a:spcPct val="115000"/>
              </a:lnSpc>
              <a:spcBef>
                <a:spcPts val="0"/>
              </a:spcBef>
              <a:spcAft>
                <a:spcPts val="0"/>
              </a:spcAft>
              <a:buSzPts val="1800"/>
              <a:buNone/>
            </a:pPr>
            <a:r>
              <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Il est fort probable que l’un de tes réflexes serait aussi d’aller chercher de l’information sur internet, car cette source est, en effet, une mine d’or d’information.</a:t>
            </a:r>
          </a:p>
          <a:p>
            <a:pPr marL="0" lvl="0" indent="0" rtl="0">
              <a:lnSpc>
                <a:spcPct val="115000"/>
              </a:lnSpc>
              <a:spcBef>
                <a:spcPts val="0"/>
              </a:spcBef>
              <a:spcAft>
                <a:spcPts val="0"/>
              </a:spcAft>
              <a:buSzPts val="1800"/>
              <a:buNone/>
            </a:pPr>
            <a:endPar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a:p>
            <a:pPr marL="0" lvl="0" indent="0" rtl="0">
              <a:lnSpc>
                <a:spcPct val="115000"/>
              </a:lnSpc>
              <a:spcBef>
                <a:spcPts val="0"/>
              </a:spcBef>
              <a:spcAft>
                <a:spcPts val="0"/>
              </a:spcAft>
              <a:buSzPts val="1800"/>
              <a:buNone/>
            </a:pP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Toutefois, il s’avère que souvent, ce que nous consultons sur internet est erroné ou peu fiable.</a:t>
            </a:r>
            <a:endParaRPr lang="fr-FR" sz="105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1956162"/>
            <a:ext cx="6324600" cy="5377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Les sources</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 fiables</a:t>
            </a:r>
          </a:p>
        </p:txBody>
      </p:sp>
    </p:spTree>
    <p:extLst>
      <p:ext uri="{BB962C8B-B14F-4D97-AF65-F5344CB8AC3E}">
        <p14:creationId xmlns:p14="http://schemas.microsoft.com/office/powerpoint/2010/main" val="87748480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609600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6502400" y="1490793"/>
            <a:ext cx="5283200" cy="3005666"/>
          </a:xfrm>
        </p:spPr>
        <p:txBody>
          <a:bodyPr>
            <a:noAutofit/>
          </a:bodyPr>
          <a:lstStyle/>
          <a:p>
            <a:pPr marL="114300" lvl="0" indent="0" algn="r" rtl="0">
              <a:lnSpc>
                <a:spcPct val="115000"/>
              </a:lnSpc>
              <a:spcBef>
                <a:spcPts val="0"/>
              </a:spcBef>
              <a:spcAft>
                <a:spcPts val="0"/>
              </a:spcAft>
              <a:buSzPts val="1800"/>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Regardons un tableau pour évaluer la validité des informations d’un site internet.</a:t>
            </a:r>
            <a:b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Il se trouve dans ton cahier de l’élève.</a:t>
            </a: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9145318"/>
          </a:xfrm>
          <a:prstGeom prst="rect">
            <a:avLst/>
          </a:prstGeom>
        </p:spPr>
      </p:pic>
      <p:sp>
        <p:nvSpPr>
          <p:cNvPr id="3" name="Titre 1">
            <a:extLst>
              <a:ext uri="{FF2B5EF4-FFF2-40B4-BE49-F238E27FC236}">
                <a16:creationId xmlns:a16="http://schemas.microsoft.com/office/drawing/2014/main" id="{C99733B2-FC2F-143F-A2B2-CD2B2A2D9411}"/>
              </a:ext>
            </a:extLst>
          </p:cNvPr>
          <p:cNvSpPr txBox="1">
            <a:spLocks/>
          </p:cNvSpPr>
          <p:nvPr/>
        </p:nvSpPr>
        <p:spPr>
          <a:xfrm>
            <a:off x="6502400" y="4572659"/>
            <a:ext cx="5283200" cy="4317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lvl="0" indent="0" algn="r" rtl="0">
              <a:lnSpc>
                <a:spcPct val="100000"/>
              </a:lnSpc>
              <a:spcBef>
                <a:spcPts val="600"/>
              </a:spcBef>
              <a:spcAft>
                <a:spcPts val="0"/>
              </a:spcAft>
              <a:buClr>
                <a:srgbClr val="000000"/>
              </a:buClr>
              <a:buSzPts val="1800"/>
              <a:buNone/>
            </a:pP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hlinkClick r:id="rId3">
                  <a:extLst>
                    <a:ext uri="{A12FA001-AC4F-418D-AE19-62706E023703}">
                      <ahyp:hlinkClr xmlns:ahyp="http://schemas.microsoft.com/office/drawing/2018/hyperlinkcolor" val="tx"/>
                    </a:ext>
                  </a:extLst>
                </a:hlinkClick>
              </a:rPr>
              <a:t>Lien vers le tableau</a:t>
            </a:r>
            <a:endParaRPr lang="fr-FR" sz="28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230778790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313267" y="1648224"/>
            <a:ext cx="5359400" cy="2440518"/>
          </a:xfrm>
        </p:spPr>
        <p:txBody>
          <a:bodyPr>
            <a:noAutofit/>
          </a:bodyPr>
          <a:lstStyle/>
          <a:p>
            <a:pPr marL="114300" lvl="0" indent="0" algn="l" rtl="0">
              <a:lnSpc>
                <a:spcPct val="115000"/>
              </a:lnSpc>
              <a:spcBef>
                <a:spcPts val="0"/>
              </a:spcBef>
              <a:spcAft>
                <a:spcPts val="0"/>
              </a:spcAft>
              <a:buSzPts val="1800"/>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Regardons le site de “allo prof” qui nous informe aussi au sujet de la crédibilité des sites internet </a:t>
            </a:r>
            <a:endParaRPr lang="fr-FR" sz="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6096000" cy="9145318"/>
          </a:xfrm>
          <a:prstGeom prst="rect">
            <a:avLst/>
          </a:prstGeom>
        </p:spPr>
      </p:pic>
      <p:sp>
        <p:nvSpPr>
          <p:cNvPr id="3" name="Titre 1">
            <a:extLst>
              <a:ext uri="{FF2B5EF4-FFF2-40B4-BE49-F238E27FC236}">
                <a16:creationId xmlns:a16="http://schemas.microsoft.com/office/drawing/2014/main" id="{E59E3675-12C6-2F6F-3BAE-4C1B258694E6}"/>
              </a:ext>
            </a:extLst>
          </p:cNvPr>
          <p:cNvSpPr txBox="1">
            <a:spLocks/>
          </p:cNvSpPr>
          <p:nvPr/>
        </p:nvSpPr>
        <p:spPr>
          <a:xfrm>
            <a:off x="448734" y="4572659"/>
            <a:ext cx="4572000" cy="7698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indent="0" algn="l" rtl="0">
              <a:lnSpc>
                <a:spcPct val="100000"/>
              </a:lnSpc>
              <a:spcBef>
                <a:spcPts val="600"/>
              </a:spcBef>
              <a:spcAft>
                <a:spcPts val="0"/>
              </a:spcAft>
              <a:buClr>
                <a:srgbClr val="000000"/>
              </a:buClr>
              <a:buSzPts val="1800"/>
              <a:buFont typeface="Arial"/>
              <a:buNone/>
            </a:pPr>
            <a:r>
              <a:rPr lang="fr-CA"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Répondons ensemble à la question # 9</a:t>
            </a:r>
            <a:endParaRPr lang="fr-FR"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4" name="Titre 1">
            <a:extLst>
              <a:ext uri="{FF2B5EF4-FFF2-40B4-BE49-F238E27FC236}">
                <a16:creationId xmlns:a16="http://schemas.microsoft.com/office/drawing/2014/main" id="{5D66E882-0066-0658-09FE-3F46EF925739}"/>
              </a:ext>
            </a:extLst>
          </p:cNvPr>
          <p:cNvSpPr txBox="1">
            <a:spLocks/>
          </p:cNvSpPr>
          <p:nvPr/>
        </p:nvSpPr>
        <p:spPr>
          <a:xfrm>
            <a:off x="440272" y="4114801"/>
            <a:ext cx="5283200" cy="4317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indent="0" algn="l" rtl="0">
              <a:lnSpc>
                <a:spcPct val="100000"/>
              </a:lnSpc>
              <a:spcBef>
                <a:spcPts val="600"/>
              </a:spcBef>
              <a:spcAft>
                <a:spcPts val="0"/>
              </a:spcAft>
              <a:buClr>
                <a:srgbClr val="000000"/>
              </a:buClr>
              <a:buSzPts val="1800"/>
              <a:buNone/>
            </a:pPr>
            <a:r>
              <a:rPr lang="fr-FR" sz="2000" u="sng"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hlinkClick r:id="rId3">
                  <a:extLst>
                    <a:ext uri="{A12FA001-AC4F-418D-AE19-62706E023703}">
                      <ahyp:hlinkClr xmlns:ahyp="http://schemas.microsoft.com/office/drawing/2018/hyperlinkcolor" val="tx"/>
                    </a:ext>
                  </a:extLst>
                </a:hlinkClick>
              </a:rPr>
              <a:t>Lien vers le site de « allo prof »</a:t>
            </a:r>
            <a:endParaRPr lang="fr-FR" sz="2800" u="sng"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247558052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609600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6502400" y="3166204"/>
            <a:ext cx="5283200" cy="525592"/>
          </a:xfrm>
        </p:spPr>
        <p:txBody>
          <a:bodyPr>
            <a:noAutofit/>
          </a:bodyPr>
          <a:lstStyle/>
          <a:p>
            <a:pPr marL="114300" lvl="0" indent="0" algn="r" rtl="0">
              <a:lnSpc>
                <a:spcPct val="115000"/>
              </a:lnSpc>
              <a:spcBef>
                <a:spcPts val="0"/>
              </a:spcBef>
              <a:spcAft>
                <a:spcPts val="0"/>
              </a:spcAft>
              <a:buSzPts val="1800"/>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Quel est ton constat?</a:t>
            </a: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9145318"/>
          </a:xfrm>
          <a:prstGeom prst="rect">
            <a:avLst/>
          </a:prstGeom>
        </p:spPr>
      </p:pic>
      <p:sp>
        <p:nvSpPr>
          <p:cNvPr id="4" name="Titre 1">
            <a:extLst>
              <a:ext uri="{FF2B5EF4-FFF2-40B4-BE49-F238E27FC236}">
                <a16:creationId xmlns:a16="http://schemas.microsoft.com/office/drawing/2014/main" id="{F9AE80BD-9144-B77F-34C5-E85A945AD5FC}"/>
              </a:ext>
            </a:extLst>
          </p:cNvPr>
          <p:cNvSpPr txBox="1">
            <a:spLocks/>
          </p:cNvSpPr>
          <p:nvPr/>
        </p:nvSpPr>
        <p:spPr>
          <a:xfrm>
            <a:off x="7213600" y="3691796"/>
            <a:ext cx="4572000" cy="7698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indent="0" algn="r" rtl="0">
              <a:lnSpc>
                <a:spcPct val="100000"/>
              </a:lnSpc>
              <a:spcBef>
                <a:spcPts val="600"/>
              </a:spcBef>
              <a:spcAft>
                <a:spcPts val="0"/>
              </a:spcAft>
              <a:buClr>
                <a:srgbClr val="000000"/>
              </a:buClr>
              <a:buSzPts val="1800"/>
              <a:buFont typeface="Arial"/>
              <a:buNone/>
            </a:pPr>
            <a:r>
              <a:rPr lang="fr-CA"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Réponds à la question #10 dans ton cahier de l’élève</a:t>
            </a:r>
            <a:endParaRPr lang="fr-FR"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75285450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619" y="-4234"/>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2332566"/>
            <a:ext cx="10515600" cy="2192867"/>
          </a:xfrm>
        </p:spPr>
        <p:txBody>
          <a:bodyPr>
            <a:noAutofit/>
          </a:bodyPr>
          <a:lstStyle/>
          <a:p>
            <a:pPr marL="0" lvl="0" indent="0" algn="ctr" rtl="0">
              <a:spcBef>
                <a:spcPts val="0"/>
              </a:spcBef>
              <a:spcAft>
                <a:spcPts val="0"/>
              </a:spcAft>
              <a:buClr>
                <a:srgbClr val="000000"/>
              </a:buClr>
              <a:buSzPts val="3000"/>
              <a:buFont typeface="Arial"/>
              <a:buNone/>
            </a:pPr>
            <a:r>
              <a:rPr lang="fr-FR"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J’apprends au sujet de la </a:t>
            </a:r>
            <a:r>
              <a:rPr lang="fr-FR"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réalité</a:t>
            </a:r>
            <a:r>
              <a:rPr lang="fr-FR"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et des </a:t>
            </a:r>
            <a:r>
              <a:rPr lang="fr-FR"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exigences du monde du travail</a:t>
            </a:r>
          </a:p>
          <a:p>
            <a:pPr marL="0" lvl="0" indent="0" algn="ctr" rtl="0">
              <a:lnSpc>
                <a:spcPct val="120000"/>
              </a:lnSpc>
              <a:spcBef>
                <a:spcPts val="0"/>
              </a:spcBef>
              <a:spcAft>
                <a:spcPts val="0"/>
              </a:spcAft>
              <a:buNone/>
            </a:pPr>
            <a:endParaRPr lang="fr-FR" sz="1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marL="0" lvl="0" indent="0" algn="ctr" rtl="0">
              <a:lnSpc>
                <a:spcPct val="107916"/>
              </a:lnSpc>
              <a:spcBef>
                <a:spcPts val="0"/>
              </a:spcBef>
              <a:spcAft>
                <a:spcPts val="0"/>
              </a:spcAft>
              <a:buNone/>
            </a:pPr>
            <a:r>
              <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La réalité du monde du travail est un univers composé de différents thèmes. Un thème est un sujet pour lequel nous pouvons avoir différentes perceptions. Il est normal d’entretenir des perceptions plus fortes à l’égard de certains thèmes en particulier.</a:t>
            </a:r>
          </a:p>
        </p:txBody>
      </p:sp>
      <p:sp>
        <p:nvSpPr>
          <p:cNvPr id="4" name="Rectangle 3">
            <a:extLst>
              <a:ext uri="{FF2B5EF4-FFF2-40B4-BE49-F238E27FC236}">
                <a16:creationId xmlns:a16="http://schemas.microsoft.com/office/drawing/2014/main" id="{9996E70A-F9DF-8DF1-6746-F77F3FC7CB31}"/>
              </a:ext>
            </a:extLst>
          </p:cNvPr>
          <p:cNvSpPr/>
          <p:nvPr/>
        </p:nvSpPr>
        <p:spPr>
          <a:xfrm>
            <a:off x="0" y="0"/>
            <a:ext cx="7425267" cy="11176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711199" y="296331"/>
            <a:ext cx="7425267" cy="465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0"/>
              </a:spcBef>
              <a:spcAft>
                <a:spcPts val="0"/>
              </a:spcAft>
              <a:buClr>
                <a:schemeClr val="accent2"/>
              </a:buClr>
              <a:buSzPts val="1400"/>
              <a:buNone/>
            </a:pPr>
            <a:r>
              <a:rPr lang="fr-FR" sz="3200" cap="all" dirty="0">
                <a:solidFill>
                  <a:schemeClr val="bg1"/>
                </a:solidFill>
                <a:latin typeface="Open Sans Extrabold" panose="020B0906030804020204" pitchFamily="34" charset="0"/>
                <a:ea typeface="Chau Philomene One"/>
                <a:cs typeface="Chau Philomene One"/>
                <a:sym typeface="Chau Philomene One"/>
              </a:rPr>
              <a:t>SUITE DE LA MISSION 1</a:t>
            </a:r>
            <a:endParaRPr lang="fr-FR" sz="3200" b="1" cap="all" dirty="0">
              <a:solidFill>
                <a:schemeClr val="bg1"/>
              </a:solidFill>
              <a:latin typeface="Open Sans Extrabold" panose="020B0906030804020204" pitchFamily="34" charset="0"/>
              <a:ea typeface="Chau Philomene One"/>
              <a:cs typeface="Chau Philomene One"/>
              <a:sym typeface="Chau Philomene One"/>
            </a:endParaRPr>
          </a:p>
        </p:txBody>
      </p:sp>
      <p:sp>
        <p:nvSpPr>
          <p:cNvPr id="7" name="Rectangle 6">
            <a:extLst>
              <a:ext uri="{FF2B5EF4-FFF2-40B4-BE49-F238E27FC236}">
                <a16:creationId xmlns:a16="http://schemas.microsoft.com/office/drawing/2014/main" id="{DFE0EBC9-2CE9-E9F5-6E0D-8C4C8EC2D5FE}"/>
              </a:ext>
            </a:extLst>
          </p:cNvPr>
          <p:cNvSpPr/>
          <p:nvPr/>
        </p:nvSpPr>
        <p:spPr>
          <a:xfrm>
            <a:off x="7425267" y="5740399"/>
            <a:ext cx="4766733" cy="11176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04922606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2187493"/>
            <a:ext cx="5130800" cy="3451723"/>
          </a:xfrm>
        </p:spPr>
        <p:txBody>
          <a:bodyPr>
            <a:noAutofit/>
          </a:bodyPr>
          <a:lstStyle/>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La facilité ou la difficulté d’accès à un emploi</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La santé et la sécurité au travail</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Les relations patrons-employés</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Les conditions de travail</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L’apprentissage en milieu de travail</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L’équilibre de vie professionnelle - vie personnelle </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Le salaire </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Le sens accordé au travail</a:t>
            </a:r>
            <a:endParaRPr lang="fr-FR" sz="1600" b="0" i="0" u="none" strike="noStrike" cap="none"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atamaran"/>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199" y="643467"/>
            <a:ext cx="9135533" cy="10325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Exemples de </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thèmes</a:t>
            </a:r>
            <a:r>
              <a:rPr lang="fr-CA" sz="3200" cap="all" dirty="0">
                <a:latin typeface="Open Sans Extrabold" panose="020B0906030804020204" pitchFamily="34" charset="0"/>
                <a:ea typeface="Open Sans Extrabold" panose="020B0906030804020204" pitchFamily="34" charset="0"/>
                <a:cs typeface="Open Sans Extrabold" panose="020B0906030804020204" pitchFamily="34" charset="0"/>
              </a:rPr>
              <a:t> </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de la </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réalité</a:t>
            </a:r>
            <a:r>
              <a:rPr lang="fr-CA" sz="3200" cap="all" dirty="0">
                <a:solidFill>
                  <a:schemeClr val="dk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du</a:t>
            </a:r>
            <a:r>
              <a:rPr lang="fr-CA" sz="3200" cap="all" dirty="0">
                <a:solidFill>
                  <a:schemeClr val="dk1"/>
                </a:solidFill>
                <a:latin typeface="Open Sans Extrabold" panose="020B0906030804020204" pitchFamily="34" charset="0"/>
                <a:ea typeface="Open Sans Extrabold" panose="020B0906030804020204" pitchFamily="34" charset="0"/>
                <a:cs typeface="Open Sans Extrabold" panose="020B0906030804020204" pitchFamily="34" charset="0"/>
              </a:rPr>
              <a:t> </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monde du travail</a:t>
            </a:r>
          </a:p>
        </p:txBody>
      </p:sp>
      <p:sp>
        <p:nvSpPr>
          <p:cNvPr id="6" name="Espace réservé du contenu 2">
            <a:extLst>
              <a:ext uri="{FF2B5EF4-FFF2-40B4-BE49-F238E27FC236}">
                <a16:creationId xmlns:a16="http://schemas.microsoft.com/office/drawing/2014/main" id="{61B5D63D-9AD3-64E9-5584-2558BC6C46CD}"/>
              </a:ext>
            </a:extLst>
          </p:cNvPr>
          <p:cNvSpPr txBox="1">
            <a:spLocks/>
          </p:cNvSpPr>
          <p:nvPr/>
        </p:nvSpPr>
        <p:spPr>
          <a:xfrm>
            <a:off x="6223000" y="2187492"/>
            <a:ext cx="5130800" cy="3451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L’emploi est syndiqué ou non</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La conciliation travail-famille</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Le travail d’équipe</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La précarité (peu ou pas d’emploi)</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La formation continue (l’apprentissage continu)</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Les horaires de travail</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Les normes du travail</a:t>
            </a:r>
          </a:p>
          <a:p>
            <a:pPr algn="just">
              <a:lnSpc>
                <a:spcPct val="115000"/>
              </a:lnSpc>
              <a:spcBef>
                <a:spcPts val="1200"/>
              </a:spcBef>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Un emploi atypique (horaire particulier, travail autonome)</a:t>
            </a:r>
            <a:endParaRPr lang="fr-FR" sz="1600" b="1"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Tree>
    <p:extLst>
      <p:ext uri="{BB962C8B-B14F-4D97-AF65-F5344CB8AC3E}">
        <p14:creationId xmlns:p14="http://schemas.microsoft.com/office/powerpoint/2010/main" val="87535943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313267" y="1270000"/>
            <a:ext cx="5359400" cy="3521475"/>
          </a:xfrm>
        </p:spPr>
        <p:txBody>
          <a:bodyPr>
            <a:noAutofit/>
          </a:bodyPr>
          <a:lstStyle/>
          <a:p>
            <a:pPr marL="0" lvl="0" indent="0" algn="l" rtl="0">
              <a:lnSpc>
                <a:spcPct val="115000"/>
              </a:lnSpc>
              <a:spcBef>
                <a:spcPts val="0"/>
              </a:spcBef>
              <a:spcAft>
                <a:spcPts val="0"/>
              </a:spcAft>
              <a:buSzPts val="3000"/>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Lisons ensemble l’exemple de perceptions d’un emploi de caissier dans un restaurant d’une chaîne de restauration rapide</a:t>
            </a:r>
            <a:b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bien connue</a:t>
            </a:r>
            <a:endParaRPr lang="fr-FR" sz="16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6096000" cy="9145318"/>
          </a:xfrm>
          <a:prstGeom prst="rect">
            <a:avLst/>
          </a:prstGeom>
        </p:spPr>
      </p:pic>
      <p:sp>
        <p:nvSpPr>
          <p:cNvPr id="3" name="Titre 1">
            <a:extLst>
              <a:ext uri="{FF2B5EF4-FFF2-40B4-BE49-F238E27FC236}">
                <a16:creationId xmlns:a16="http://schemas.microsoft.com/office/drawing/2014/main" id="{E59E3675-12C6-2F6F-3BAE-4C1B258694E6}"/>
              </a:ext>
            </a:extLst>
          </p:cNvPr>
          <p:cNvSpPr txBox="1">
            <a:spLocks/>
          </p:cNvSpPr>
          <p:nvPr/>
        </p:nvSpPr>
        <p:spPr>
          <a:xfrm>
            <a:off x="313266" y="4800601"/>
            <a:ext cx="4572000" cy="7698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indent="0" algn="l" rtl="0">
              <a:lnSpc>
                <a:spcPct val="100000"/>
              </a:lnSpc>
              <a:spcBef>
                <a:spcPts val="600"/>
              </a:spcBef>
              <a:spcAft>
                <a:spcPts val="0"/>
              </a:spcAft>
              <a:buClr>
                <a:srgbClr val="000000"/>
              </a:buClr>
              <a:buSzPts val="1800"/>
              <a:buFont typeface="Arial"/>
              <a:buNone/>
            </a:pPr>
            <a:r>
              <a:rPr lang="fr-CA"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Réponds aux questions # 11 à 13 dans ton cahier de l’élève</a:t>
            </a:r>
            <a:endParaRPr lang="fr-FR"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81143395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2DAD829-BD76-A779-F1B0-85C49E6B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744"/>
            <a:ext cx="12192000" cy="8579944"/>
          </a:xfrm>
          <a:prstGeom prst="rect">
            <a:avLst/>
          </a:prstGeom>
        </p:spPr>
      </p:pic>
      <p:sp>
        <p:nvSpPr>
          <p:cNvPr id="6" name="Rectangle 5">
            <a:extLst>
              <a:ext uri="{FF2B5EF4-FFF2-40B4-BE49-F238E27FC236}">
                <a16:creationId xmlns:a16="http://schemas.microsoft.com/office/drawing/2014/main" id="{7745EFD7-CBC6-BA41-3E4E-06442651B8F1}"/>
              </a:ext>
            </a:extLst>
          </p:cNvPr>
          <p:cNvSpPr/>
          <p:nvPr/>
        </p:nvSpPr>
        <p:spPr>
          <a:xfrm>
            <a:off x="0" y="4555068"/>
            <a:ext cx="12192000" cy="1820332"/>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2214033" y="4648199"/>
            <a:ext cx="7763933" cy="1625601"/>
          </a:xfrm>
        </p:spPr>
        <p:txBody>
          <a:bodyPr>
            <a:noAutofit/>
          </a:bodyPr>
          <a:lstStyle/>
          <a:p>
            <a:pPr>
              <a:lnSpc>
                <a:spcPct val="100000"/>
              </a:lnSpc>
              <a:spcBef>
                <a:spcPts val="600"/>
              </a:spcBef>
              <a:buClr>
                <a:srgbClr val="000000"/>
              </a:buClr>
              <a:buSzPts val="1800"/>
            </a:pPr>
            <a: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En groupe, nommez des éléments de réponses :</a:t>
            </a:r>
            <a:b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br>
              <a:rPr lang="fr-FR" sz="15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C’est quoi </a:t>
            </a:r>
            <a:r>
              <a:rPr lang="fr-FR" sz="2800" cap="all">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une exigence?</a:t>
            </a:r>
            <a:endPar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395099193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2752727"/>
            <a:ext cx="7975600" cy="2091266"/>
          </a:xfrm>
        </p:spPr>
        <p:txBody>
          <a:bodyPr>
            <a:normAutofit/>
          </a:bodyPr>
          <a:lstStyle/>
          <a:p>
            <a:pPr marL="0" marR="0" lvl="0" indent="0" rtl="0">
              <a:lnSpc>
                <a:spcPct val="100000"/>
              </a:lnSpc>
              <a:spcBef>
                <a:spcPts val="600"/>
              </a:spcBef>
              <a:spcAft>
                <a:spcPts val="0"/>
              </a:spcAft>
              <a:buClr>
                <a:srgbClr val="000000"/>
              </a:buClr>
              <a:buSzPts val="2800"/>
              <a:buFont typeface="Arial"/>
              <a:buNone/>
            </a:pPr>
            <a:r>
              <a:rPr lang="fr-FR" sz="2000" i="0" u="none" strike="noStrike"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Ce que l'on attend d’une personne ou d’une circonstance. </a:t>
            </a:r>
          </a:p>
          <a:p>
            <a:pPr marL="0" marR="0" lvl="0" indent="0" rtl="0">
              <a:lnSpc>
                <a:spcPct val="100000"/>
              </a:lnSpc>
              <a:spcBef>
                <a:spcPts val="600"/>
              </a:spcBef>
              <a:spcAft>
                <a:spcPts val="0"/>
              </a:spcAft>
              <a:buClr>
                <a:srgbClr val="000000"/>
              </a:buClr>
              <a:buSzPts val="2800"/>
              <a:buFont typeface="Arial"/>
              <a:buNone/>
            </a:pPr>
            <a:endParaRPr lang="fr-FR" sz="2000" cap="all" dirty="0">
              <a:solidFill>
                <a:schemeClr val="accent2"/>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a:p>
            <a:pPr marL="0" lvl="0" indent="0" rtl="0">
              <a:lnSpc>
                <a:spcPct val="100000"/>
              </a:lnSpc>
              <a:spcBef>
                <a:spcPts val="600"/>
              </a:spcBef>
              <a:spcAft>
                <a:spcPts val="0"/>
              </a:spcAft>
              <a:buSzPts val="1800"/>
              <a:buNone/>
            </a:pPr>
            <a:r>
              <a:rPr lang="fr-FR" sz="1800"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EXEMPLE :</a:t>
            </a:r>
            <a:endParaRPr lang="fr-FR" sz="1800"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marL="0" marR="0" lvl="0" indent="0" rtl="0">
              <a:lnSpc>
                <a:spcPct val="100000"/>
              </a:lnSpc>
              <a:spcBef>
                <a:spcPts val="600"/>
              </a:spcBef>
              <a:spcAft>
                <a:spcPts val="0"/>
              </a:spcAft>
              <a:buClr>
                <a:srgbClr val="000000"/>
              </a:buClr>
              <a:buSzPts val="2800"/>
              <a:buFont typeface="Arial"/>
              <a:buNone/>
            </a:pPr>
            <a:r>
              <a:rPr lang="fr-FR" sz="1800" b="0" i="0" u="none" strike="noStrike" cap="none"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Faire preuve d’assiduité (arriver à l’heure), communiquer adéquatement, faire preuve d’honnêteté, respecter les échéanciers…</a:t>
            </a:r>
            <a:endParaRPr lang="fr-FR" sz="1800" b="0" i="0" u="none" strike="noStrike" cap="none"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rtl="0">
              <a:lnSpc>
                <a:spcPct val="100000"/>
              </a:lnSpc>
              <a:spcBef>
                <a:spcPts val="600"/>
              </a:spcBef>
              <a:spcAft>
                <a:spcPts val="0"/>
              </a:spcAft>
              <a:buClr>
                <a:srgbClr val="000000"/>
              </a:buClr>
              <a:buSzPts val="2800"/>
              <a:buFont typeface="Arial"/>
              <a:buNone/>
            </a:pPr>
            <a:endParaRPr lang="fr-FR" sz="1200" i="0" u="none" strike="noStrike" cap="all" dirty="0">
              <a:solidFill>
                <a:srgbClr val="000000"/>
              </a:solidFill>
              <a:latin typeface="Open Sans Extrabold" panose="020B0906030804020204" pitchFamily="34" charset="0"/>
              <a:ea typeface="Open Sans Extrabold" panose="020B0906030804020204" pitchFamily="34" charset="0"/>
              <a:cs typeface="Open Sans Extrabold" panose="020B0906030804020204" pitchFamily="34" charset="0"/>
              <a:sym typeface="Arial"/>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2014006"/>
            <a:ext cx="6324600" cy="5947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Une </a:t>
            </a:r>
            <a:r>
              <a:rPr lang="fr-CA" sz="32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exigence </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c’est :</a:t>
            </a:r>
          </a:p>
        </p:txBody>
      </p:sp>
    </p:spTree>
    <p:extLst>
      <p:ext uri="{BB962C8B-B14F-4D97-AF65-F5344CB8AC3E}">
        <p14:creationId xmlns:p14="http://schemas.microsoft.com/office/powerpoint/2010/main" val="26462114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406400" y="2208741"/>
            <a:ext cx="5283200" cy="2440518"/>
          </a:xfrm>
        </p:spPr>
        <p:txBody>
          <a:bodyPr>
            <a:noAutofit/>
          </a:bodyPr>
          <a:lstStyle/>
          <a:p>
            <a:pPr marL="0" lvl="0" indent="0" algn="l" rtl="0">
              <a:lnSpc>
                <a:spcPct val="100000"/>
              </a:lnSpc>
              <a:spcBef>
                <a:spcPts val="0"/>
              </a:spcBef>
              <a:spcAft>
                <a:spcPts val="0"/>
              </a:spcAft>
              <a:buSzPts val="1400"/>
              <a:buNone/>
            </a:pPr>
            <a:r>
              <a:rPr lang="fr-FR" sz="40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L</a:t>
            </a:r>
            <a:r>
              <a:rPr lang="fr-FR" sz="40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isons ensemble l’introduction</a:t>
            </a:r>
            <a:br>
              <a:rPr lang="fr-FR" sz="40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r>
              <a:rPr lang="fr-FR" sz="40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dans ton cahier de l’élève </a:t>
            </a: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6096000" cy="9145318"/>
          </a:xfrm>
          <a:prstGeom prst="rect">
            <a:avLst/>
          </a:prstGeom>
        </p:spPr>
      </p:pic>
    </p:spTree>
    <p:extLst>
      <p:ext uri="{BB962C8B-B14F-4D97-AF65-F5344CB8AC3E}">
        <p14:creationId xmlns:p14="http://schemas.microsoft.com/office/powerpoint/2010/main" val="279915601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609600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6502400" y="2015066"/>
            <a:ext cx="5283200" cy="2007259"/>
          </a:xfrm>
        </p:spPr>
        <p:txBody>
          <a:bodyPr>
            <a:noAutofit/>
          </a:bodyPr>
          <a:lstStyle/>
          <a:p>
            <a:pPr marL="114300" lvl="0" indent="0" algn="r" rtl="0">
              <a:lnSpc>
                <a:spcPct val="115000"/>
              </a:lnSpc>
              <a:spcBef>
                <a:spcPts val="0"/>
              </a:spcBef>
              <a:spcAft>
                <a:spcPts val="0"/>
              </a:spcAft>
              <a:buSzPts val="1800"/>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Regardons ensemble l’exercice 1 que tu dois compléter dans ton cahier de l’élève.</a:t>
            </a: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9145318"/>
          </a:xfrm>
          <a:prstGeom prst="rect">
            <a:avLst/>
          </a:prstGeom>
        </p:spPr>
      </p:pic>
      <p:sp>
        <p:nvSpPr>
          <p:cNvPr id="3" name="Titre 1">
            <a:extLst>
              <a:ext uri="{FF2B5EF4-FFF2-40B4-BE49-F238E27FC236}">
                <a16:creationId xmlns:a16="http://schemas.microsoft.com/office/drawing/2014/main" id="{C99733B2-FC2F-143F-A2B2-CD2B2A2D9411}"/>
              </a:ext>
            </a:extLst>
          </p:cNvPr>
          <p:cNvSpPr txBox="1">
            <a:spLocks/>
          </p:cNvSpPr>
          <p:nvPr/>
        </p:nvSpPr>
        <p:spPr>
          <a:xfrm>
            <a:off x="6502400" y="4098526"/>
            <a:ext cx="5283200" cy="9899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lvl="0" indent="0" algn="r" rtl="0">
              <a:lnSpc>
                <a:spcPct val="100000"/>
              </a:lnSpc>
              <a:spcBef>
                <a:spcPts val="600"/>
              </a:spcBef>
              <a:spcAft>
                <a:spcPts val="0"/>
              </a:spcAft>
              <a:buClr>
                <a:srgbClr val="000000"/>
              </a:buClr>
              <a:buSzPts val="1800"/>
              <a:buNone/>
            </a:pP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Toujours dans la peau d’un caissier dans une chaîne de restauration rapide bien connue…</a:t>
            </a:r>
            <a:endParaRPr lang="fr-FR" sz="28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121766423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313267" y="1677718"/>
            <a:ext cx="5359400" cy="2116008"/>
          </a:xfrm>
        </p:spPr>
        <p:txBody>
          <a:bodyPr>
            <a:noAutofit/>
          </a:bodyPr>
          <a:lstStyle/>
          <a:p>
            <a:pPr marL="0" lvl="0" indent="0" algn="l" rtl="0">
              <a:lnSpc>
                <a:spcPct val="115000"/>
              </a:lnSpc>
              <a:spcBef>
                <a:spcPts val="0"/>
              </a:spcBef>
              <a:spcAft>
                <a:spcPts val="0"/>
              </a:spcAft>
              <a:buSzPts val="3000"/>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Regardons ensemble l’exercice 2 que tu dois compléter dans ton cahier de l’élève</a:t>
            </a:r>
            <a:endParaRPr lang="fr-FR" sz="16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6096000" cy="9145318"/>
          </a:xfrm>
          <a:prstGeom prst="rect">
            <a:avLst/>
          </a:prstGeom>
        </p:spPr>
      </p:pic>
      <p:sp>
        <p:nvSpPr>
          <p:cNvPr id="3" name="Titre 1">
            <a:extLst>
              <a:ext uri="{FF2B5EF4-FFF2-40B4-BE49-F238E27FC236}">
                <a16:creationId xmlns:a16="http://schemas.microsoft.com/office/drawing/2014/main" id="{E59E3675-12C6-2F6F-3BAE-4C1B258694E6}"/>
              </a:ext>
            </a:extLst>
          </p:cNvPr>
          <p:cNvSpPr txBox="1">
            <a:spLocks/>
          </p:cNvSpPr>
          <p:nvPr/>
        </p:nvSpPr>
        <p:spPr>
          <a:xfrm>
            <a:off x="313266" y="3802852"/>
            <a:ext cx="4572000" cy="7698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indent="0" algn="l" rtl="0">
              <a:lnSpc>
                <a:spcPct val="115000"/>
              </a:lnSpc>
              <a:spcBef>
                <a:spcPts val="0"/>
              </a:spcBef>
              <a:spcAft>
                <a:spcPts val="0"/>
              </a:spcAft>
              <a:buNone/>
            </a:pP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Laquelle des deux situations ? A ou B ?</a:t>
            </a:r>
          </a:p>
        </p:txBody>
      </p:sp>
      <p:sp>
        <p:nvSpPr>
          <p:cNvPr id="4" name="Titre 1">
            <a:extLst>
              <a:ext uri="{FF2B5EF4-FFF2-40B4-BE49-F238E27FC236}">
                <a16:creationId xmlns:a16="http://schemas.microsoft.com/office/drawing/2014/main" id="{F8DE2E59-0C9D-15CD-E05E-CDB7CF914662}"/>
              </a:ext>
            </a:extLst>
          </p:cNvPr>
          <p:cNvSpPr txBox="1">
            <a:spLocks/>
          </p:cNvSpPr>
          <p:nvPr/>
        </p:nvSpPr>
        <p:spPr>
          <a:xfrm>
            <a:off x="321731" y="5460999"/>
            <a:ext cx="5350936" cy="85513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indent="0" algn="l" rtl="0">
              <a:lnSpc>
                <a:spcPct val="115000"/>
              </a:lnSpc>
              <a:spcBef>
                <a:spcPts val="0"/>
              </a:spcBef>
              <a:spcAft>
                <a:spcPts val="0"/>
              </a:spcAft>
              <a:buNone/>
            </a:pPr>
            <a:r>
              <a:rPr lang="fr-FR"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Ensuite, réponds à la question #14 dans ton cahier de l’élève</a:t>
            </a:r>
            <a:endParaRPr lang="fr-FR" sz="16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242534931"/>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2187493"/>
            <a:ext cx="5130800" cy="3451723"/>
          </a:xfrm>
        </p:spPr>
        <p:txBody>
          <a:bodyPr>
            <a:noAutofit/>
          </a:bodyPr>
          <a:lstStyle/>
          <a:p>
            <a:pPr>
              <a:lnSpc>
                <a:spcPct val="100000"/>
              </a:lnSpc>
              <a:spcBef>
                <a:spcPts val="0"/>
              </a:spcBef>
              <a:buSzPct val="125000"/>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Livres, guides, dépliants officiels</a:t>
            </a:r>
            <a:b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br>
            <a:endPar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a:lnSpc>
                <a:spcPct val="100000"/>
              </a:lnSpc>
              <a:spcBef>
                <a:spcPts val="0"/>
              </a:spcBef>
              <a:buSzPct val="125000"/>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Sites internet reconnus</a:t>
            </a:r>
            <a:b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br>
            <a:endPar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a:lnSpc>
                <a:spcPct val="100000"/>
              </a:lnSpc>
              <a:spcBef>
                <a:spcPts val="0"/>
              </a:spcBef>
              <a:buSzPct val="125000"/>
            </a:pPr>
            <a:r>
              <a:rPr lang="fr-CA" sz="1600" dirty="0">
                <a:solidFill>
                  <a:srgbClr val="191919"/>
                </a:solidFill>
                <a:latin typeface="Open Sans" panose="020B0606030504020204" pitchFamily="34" charset="0"/>
                <a:ea typeface="Open Sans" panose="020B0606030504020204" pitchFamily="34" charset="0"/>
                <a:cs typeface="Open Sans" panose="020B0606030504020204" pitchFamily="34" charset="0"/>
              </a:rPr>
              <a:t>Témoignages de travailleurs</a:t>
            </a:r>
            <a:br>
              <a:rPr lang="fr-CA" sz="1600" dirty="0">
                <a:solidFill>
                  <a:srgbClr val="191919"/>
                </a:solidFill>
                <a:latin typeface="Open Sans" panose="020B0606030504020204" pitchFamily="34" charset="0"/>
                <a:ea typeface="Open Sans" panose="020B0606030504020204" pitchFamily="34" charset="0"/>
                <a:cs typeface="Open Sans" panose="020B0606030504020204" pitchFamily="34" charset="0"/>
              </a:rPr>
            </a:br>
            <a:endParaRPr lang="fr-CA" sz="16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SzPct val="125000"/>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rPr>
              <a:t>Rencontre(s) avec des enseignants de programmes d’études</a:t>
            </a:r>
            <a:b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rPr>
            </a:br>
            <a:endPar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SzPct val="125000"/>
            </a:pPr>
            <a:r>
              <a:rPr lang="fr-FR" sz="1600" b="0" i="0" u="none" strike="noStrike" cap="none"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Visites de milieux de travail</a:t>
            </a:r>
            <a:br>
              <a:rPr lang="fr-FR" sz="1600" b="0" i="0" u="none" strike="noStrike" cap="none"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br>
            <a:endParaRPr lang="fr-FR" sz="1600" b="0" i="0" u="none" strike="noStrike" cap="none"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a:lnSpc>
                <a:spcPct val="100000"/>
              </a:lnSpc>
              <a:spcBef>
                <a:spcPts val="0"/>
              </a:spcBef>
              <a:buSzPct val="125000"/>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rPr>
              <a:t>Stages en milieu de travail</a:t>
            </a: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199" y="643467"/>
            <a:ext cx="9135533" cy="10325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Comment </a:t>
            </a:r>
            <a:r>
              <a:rPr lang="fr-CA" sz="3200" b="1"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vérifier</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 nos perceptions et </a:t>
            </a:r>
            <a:r>
              <a:rPr lang="fr-CA" sz="3200" b="1"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rPr>
              <a:t>exigences</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rPr>
              <a:t> du monde du travail ?</a:t>
            </a:r>
          </a:p>
        </p:txBody>
      </p:sp>
      <p:sp>
        <p:nvSpPr>
          <p:cNvPr id="6" name="Espace réservé du contenu 2">
            <a:extLst>
              <a:ext uri="{FF2B5EF4-FFF2-40B4-BE49-F238E27FC236}">
                <a16:creationId xmlns:a16="http://schemas.microsoft.com/office/drawing/2014/main" id="{61B5D63D-9AD3-64E9-5584-2558BC6C46CD}"/>
              </a:ext>
            </a:extLst>
          </p:cNvPr>
          <p:cNvSpPr txBox="1">
            <a:spLocks/>
          </p:cNvSpPr>
          <p:nvPr/>
        </p:nvSpPr>
        <p:spPr>
          <a:xfrm>
            <a:off x="6223000" y="2187492"/>
            <a:ext cx="5130800" cy="34517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125000"/>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rPr>
              <a:t>Discussions avec des travailleurs de différents milieux</a:t>
            </a:r>
            <a:b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rPr>
            </a:br>
            <a:endPar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SzPct val="125000"/>
            </a:pPr>
            <a: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rPr>
              <a:t>Rencontre(s) avec le professionnel de l’orientation de ton école</a:t>
            </a:r>
            <a:br>
              <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rPr>
            </a:br>
            <a:endPar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a:p>
            <a:pPr>
              <a:lnSpc>
                <a:spcPct val="100000"/>
              </a:lnSpc>
              <a:spcBef>
                <a:spcPts val="0"/>
              </a:spcBef>
              <a:buSzPct val="125000"/>
            </a:pPr>
            <a:r>
              <a:rPr lang="fr-FR" sz="1600" b="0" i="0" u="none" strike="noStrike" cap="none"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Élève d’un jour au cégep ou en formation professionnelle</a:t>
            </a:r>
          </a:p>
          <a:p>
            <a:pPr>
              <a:lnSpc>
                <a:spcPct val="100000"/>
              </a:lnSpc>
              <a:spcBef>
                <a:spcPts val="0"/>
              </a:spcBef>
              <a:buSzPct val="125000"/>
            </a:pPr>
            <a:endPar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a:lnSpc>
                <a:spcPct val="100000"/>
              </a:lnSpc>
              <a:spcBef>
                <a:spcPts val="0"/>
              </a:spcBef>
              <a:buSzPct val="125000"/>
            </a:pPr>
            <a:r>
              <a:rPr lang="fr-FR" sz="1600" b="0" i="0" u="none" strike="noStrike" cap="none"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Participation à des journées carrières</a:t>
            </a:r>
            <a:endParaRPr lang="fr-FR" sz="16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676536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6E74B2B-6F0B-A0F8-E92F-619F02ECB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478" y="0"/>
            <a:ext cx="10297056" cy="6858000"/>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4478867" y="2397226"/>
            <a:ext cx="6874931" cy="2059316"/>
          </a:xfrm>
        </p:spPr>
        <p:txBody>
          <a:bodyPr>
            <a:noAutofit/>
          </a:bodyPr>
          <a:lstStyle/>
          <a:p>
            <a:pPr marL="0" lvl="0" indent="0" algn="just" rtl="0">
              <a:lnSpc>
                <a:spcPct val="107916"/>
              </a:lnSpc>
              <a:spcBef>
                <a:spcPts val="0"/>
              </a:spcBef>
              <a:spcAft>
                <a:spcPts val="0"/>
              </a:spcAft>
              <a:buNone/>
            </a:pPr>
            <a:r>
              <a:rPr lang="fr-FR" sz="24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Dans cette seconde mission, nous te demandons de mettre en pratique les notions apprises jusqu’à maintenant. Tu auras à effectuer tes propres vérifications à l’aide de recherches. </a:t>
            </a:r>
            <a:endParaRPr lang="fr-FR" sz="36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0"/>
            <a:ext cx="4258733"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372532" y="2264834"/>
            <a:ext cx="3513668" cy="2324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lnSpc>
                <a:spcPct val="115000"/>
              </a:lnSpc>
              <a:spcBef>
                <a:spcPts val="0"/>
              </a:spcBef>
              <a:spcAft>
                <a:spcPts val="0"/>
              </a:spcAft>
              <a:buSzPts val="3000"/>
              <a:buNone/>
            </a:pPr>
            <a:r>
              <a:rPr lang="fr-FR" sz="48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Mission 2</a:t>
            </a:r>
          </a:p>
          <a:p>
            <a:pPr marL="0" lvl="0" indent="0" algn="ctr" rtl="0">
              <a:lnSpc>
                <a:spcPct val="115000"/>
              </a:lnSpc>
              <a:spcBef>
                <a:spcPts val="0"/>
              </a:spcBef>
              <a:spcAft>
                <a:spcPts val="0"/>
              </a:spcAft>
              <a:buSzPts val="3000"/>
              <a:buNone/>
            </a:pPr>
            <a:r>
              <a:rPr lang="fr-FR" sz="25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j’apprends à vérifier mes perceptions</a:t>
            </a:r>
            <a:endParaRPr lang="fr-FR" sz="25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211435485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609600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E5A993A5-78CA-6CB7-0366-A3DDE5330CEC}"/>
              </a:ext>
            </a:extLst>
          </p:cNvPr>
          <p:cNvSpPr/>
          <p:nvPr/>
        </p:nvSpPr>
        <p:spPr>
          <a:xfrm>
            <a:off x="6646334" y="6083958"/>
            <a:ext cx="5698066" cy="486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6502400" y="2616200"/>
            <a:ext cx="5283200" cy="1625600"/>
          </a:xfrm>
        </p:spPr>
        <p:txBody>
          <a:bodyPr>
            <a:noAutofit/>
          </a:bodyPr>
          <a:lstStyle/>
          <a:p>
            <a:pPr marL="0" lvl="0" indent="0" algn="r" rtl="0">
              <a:spcBef>
                <a:spcPts val="0"/>
              </a:spcBef>
              <a:spcAft>
                <a:spcPts val="0"/>
              </a:spcAft>
              <a:buClr>
                <a:srgbClr val="000000"/>
              </a:buClr>
              <a:buSzPts val="3000"/>
              <a:buFont typeface="Arial"/>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Regardons ensemble l’exercice 3 que tu dois compléter dans ton cahier de l’élève</a:t>
            </a:r>
            <a:endParaRPr lang="fr-FR" sz="24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9145318"/>
          </a:xfrm>
          <a:prstGeom prst="rect">
            <a:avLst/>
          </a:prstGeom>
        </p:spPr>
      </p:pic>
      <p:sp>
        <p:nvSpPr>
          <p:cNvPr id="3" name="Titre 1">
            <a:extLst>
              <a:ext uri="{FF2B5EF4-FFF2-40B4-BE49-F238E27FC236}">
                <a16:creationId xmlns:a16="http://schemas.microsoft.com/office/drawing/2014/main" id="{C99733B2-FC2F-143F-A2B2-CD2B2A2D9411}"/>
              </a:ext>
            </a:extLst>
          </p:cNvPr>
          <p:cNvSpPr txBox="1">
            <a:spLocks/>
          </p:cNvSpPr>
          <p:nvPr/>
        </p:nvSpPr>
        <p:spPr>
          <a:xfrm>
            <a:off x="6502400" y="3928533"/>
            <a:ext cx="5283200" cy="9059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lvl="0" indent="0" algn="r" rtl="0">
              <a:lnSpc>
                <a:spcPct val="100000"/>
              </a:lnSpc>
              <a:spcBef>
                <a:spcPts val="600"/>
              </a:spcBef>
              <a:spcAft>
                <a:spcPts val="0"/>
              </a:spcAft>
              <a:buClr>
                <a:srgbClr val="000000"/>
              </a:buClr>
              <a:buSzPts val="1800"/>
              <a:buNone/>
            </a:pPr>
            <a:endPar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
        <p:nvSpPr>
          <p:cNvPr id="4" name="Titre 1">
            <a:extLst>
              <a:ext uri="{FF2B5EF4-FFF2-40B4-BE49-F238E27FC236}">
                <a16:creationId xmlns:a16="http://schemas.microsoft.com/office/drawing/2014/main" id="{130307D8-D4A3-A3C7-0219-CEDAFD76DA17}"/>
              </a:ext>
            </a:extLst>
          </p:cNvPr>
          <p:cNvSpPr txBox="1">
            <a:spLocks/>
          </p:cNvSpPr>
          <p:nvPr/>
        </p:nvSpPr>
        <p:spPr>
          <a:xfrm>
            <a:off x="6646333" y="6151693"/>
            <a:ext cx="5283200" cy="3471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0" indent="0" algn="r" rtl="0">
              <a:lnSpc>
                <a:spcPct val="115000"/>
              </a:lnSpc>
              <a:spcBef>
                <a:spcPts val="0"/>
              </a:spcBef>
              <a:spcAft>
                <a:spcPts val="0"/>
              </a:spcAft>
              <a:buSzPts val="3000"/>
              <a:buNone/>
            </a:pPr>
            <a:r>
              <a:rPr lang="fr-FR" sz="16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Mission 2 : j’apprends à vérifier mes perceptions</a:t>
            </a:r>
            <a:endParaRPr lang="fr-FR" sz="1600" b="1"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119838300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313267" y="1753918"/>
            <a:ext cx="5359400" cy="2116008"/>
          </a:xfrm>
        </p:spPr>
        <p:txBody>
          <a:bodyPr>
            <a:noAutofit/>
          </a:bodyPr>
          <a:lstStyle/>
          <a:p>
            <a:pPr marL="0" lvl="0" indent="0" algn="l" rtl="0">
              <a:lnSpc>
                <a:spcPct val="115000"/>
              </a:lnSpc>
              <a:spcBef>
                <a:spcPts val="0"/>
              </a:spcBef>
              <a:spcAft>
                <a:spcPts val="0"/>
              </a:spcAft>
              <a:buSzPts val="3000"/>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Regardons ensemble l’exercice 4 que tu dois compléter dans ton cahier de l’élève</a:t>
            </a:r>
            <a:endParaRPr lang="fr-FR" sz="16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1" y="0"/>
            <a:ext cx="6096000" cy="9145318"/>
          </a:xfrm>
          <a:prstGeom prst="rect">
            <a:avLst/>
          </a:prstGeom>
        </p:spPr>
      </p:pic>
      <p:sp>
        <p:nvSpPr>
          <p:cNvPr id="3" name="Titre 1">
            <a:extLst>
              <a:ext uri="{FF2B5EF4-FFF2-40B4-BE49-F238E27FC236}">
                <a16:creationId xmlns:a16="http://schemas.microsoft.com/office/drawing/2014/main" id="{E59E3675-12C6-2F6F-3BAE-4C1B258694E6}"/>
              </a:ext>
            </a:extLst>
          </p:cNvPr>
          <p:cNvSpPr txBox="1">
            <a:spLocks/>
          </p:cNvSpPr>
          <p:nvPr/>
        </p:nvSpPr>
        <p:spPr>
          <a:xfrm>
            <a:off x="313266" y="3879052"/>
            <a:ext cx="4572000" cy="93848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indent="0" algn="l" rtl="0">
              <a:spcBef>
                <a:spcPts val="0"/>
              </a:spcBef>
              <a:spcAft>
                <a:spcPts val="0"/>
              </a:spcAft>
              <a:buClr>
                <a:srgbClr val="000000"/>
              </a:buClr>
              <a:buSzPts val="1800"/>
              <a:buFont typeface="Arial"/>
              <a:buNone/>
            </a:pPr>
            <a:r>
              <a:rPr lang="fr-FR" sz="20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Enseignant : partager le document « Liens cliquables » aux élèves</a:t>
            </a:r>
            <a:endParaRPr lang="fr-FR" sz="24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372546562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6E74B2B-6F0B-A0F8-E92F-619F02ECB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478" y="0"/>
            <a:ext cx="10297056" cy="6858000"/>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4478867" y="3077054"/>
            <a:ext cx="6874931" cy="699657"/>
          </a:xfrm>
        </p:spPr>
        <p:txBody>
          <a:bodyPr>
            <a:noAutofit/>
          </a:bodyPr>
          <a:lstStyle/>
          <a:p>
            <a:pPr marL="0" lvl="0" indent="0" rtl="0">
              <a:spcBef>
                <a:spcPts val="0"/>
              </a:spcBef>
              <a:spcAft>
                <a:spcPts val="0"/>
              </a:spcAft>
              <a:buSzPts val="3000"/>
              <a:buNone/>
            </a:pPr>
            <a:r>
              <a:rPr lang="fr-FR" sz="24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Réponds aux questions #15 à 19 dans ton cahier de l’élève</a:t>
            </a:r>
            <a:endParaRPr lang="fr-FR" sz="20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0"/>
            <a:ext cx="4258733"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372532" y="1872172"/>
            <a:ext cx="3513668" cy="31094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lnSpc>
                <a:spcPct val="115000"/>
              </a:lnSpc>
              <a:spcBef>
                <a:spcPts val="0"/>
              </a:spcBef>
              <a:spcAft>
                <a:spcPts val="0"/>
              </a:spcAft>
              <a:buSzPts val="3000"/>
              <a:buNone/>
            </a:pPr>
            <a:r>
              <a:rPr lang="fr-FR" sz="48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Mission 3</a:t>
            </a:r>
          </a:p>
          <a:p>
            <a:pPr marL="0" lvl="0" indent="0" algn="ctr" rtl="0">
              <a:lnSpc>
                <a:spcPct val="115000"/>
              </a:lnSpc>
              <a:spcBef>
                <a:spcPts val="0"/>
              </a:spcBef>
              <a:spcAft>
                <a:spcPts val="0"/>
              </a:spcAft>
              <a:buSzPts val="3000"/>
              <a:buNone/>
            </a:pPr>
            <a:r>
              <a:rPr lang="fr-FR" sz="25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Je réfléchis à ce que j’ai appris dans cette activité pédagogique </a:t>
            </a:r>
            <a:r>
              <a:rPr lang="fr-FR" sz="2500" cap="all" dirty="0" err="1">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cosp</a:t>
            </a:r>
            <a:endParaRPr lang="fr-FR" sz="25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117379889"/>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2264834"/>
            <a:ext cx="10515600" cy="2633133"/>
          </a:xfrm>
        </p:spPr>
        <p:txBody>
          <a:bodyPr>
            <a:normAutofit/>
          </a:bodyPr>
          <a:lstStyle/>
          <a:p>
            <a:pPr marR="287020" lvl="0" algn="l" rtl="0">
              <a:spcBef>
                <a:spcPts val="0"/>
              </a:spcBef>
              <a:spcAft>
                <a:spcPts val="0"/>
              </a:spcAft>
            </a:pPr>
            <a:r>
              <a:rPr lang="fr-FR" sz="25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de découvrir la réalité et les exigences du monde du travail et de prendre conscience de tes perceptions ;</a:t>
            </a:r>
          </a:p>
          <a:p>
            <a:pPr marR="287020" lvl="0" algn="l" rtl="0">
              <a:spcBef>
                <a:spcPts val="0"/>
              </a:spcBef>
              <a:spcAft>
                <a:spcPts val="0"/>
              </a:spcAft>
            </a:pPr>
            <a:endParaRPr lang="fr-FR" sz="25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marR="287020" lvl="0" algn="l" rtl="0">
              <a:spcBef>
                <a:spcPts val="0"/>
              </a:spcBef>
              <a:spcAft>
                <a:spcPts val="0"/>
              </a:spcAft>
            </a:pPr>
            <a:r>
              <a:rPr lang="fr-FR" sz="25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d’apprendre l’importance de vérifier tes perceptions en t’appuyant sur des faits ;</a:t>
            </a:r>
          </a:p>
          <a:p>
            <a:pPr marR="287020" lvl="0" algn="l" rtl="0">
              <a:spcBef>
                <a:spcPts val="0"/>
              </a:spcBef>
              <a:spcAft>
                <a:spcPts val="0"/>
              </a:spcAft>
            </a:pPr>
            <a:endParaRPr lang="fr-FR" sz="25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marR="287020" lvl="0" algn="l" rtl="0">
              <a:spcBef>
                <a:spcPts val="0"/>
              </a:spcBef>
              <a:spcAft>
                <a:spcPts val="0"/>
              </a:spcAft>
            </a:pPr>
            <a:r>
              <a:rPr lang="fr-FR" sz="25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de développer une perception plus juste du monde du travail.</a:t>
            </a:r>
            <a:endParaRPr lang="fr-FR" sz="2500" b="1"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711199" y="1494367"/>
            <a:ext cx="7425267" cy="465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287020" lvl="0" indent="0" rtl="0">
              <a:spcBef>
                <a:spcPts val="0"/>
              </a:spcBef>
              <a:spcAft>
                <a:spcPts val="0"/>
              </a:spcAft>
              <a:buNone/>
            </a:pPr>
            <a:r>
              <a:rPr lang="fr-FR" sz="3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Ce contenu (COSP) </a:t>
            </a:r>
            <a:r>
              <a:rPr lang="fr-FR" sz="30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te</a:t>
            </a:r>
            <a:r>
              <a:rPr lang="fr-FR" sz="3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a:t>
            </a:r>
            <a:r>
              <a:rPr lang="fr-FR" sz="30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permettra :</a:t>
            </a:r>
            <a:endParaRPr lang="fr-FR" sz="3000" b="1"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170780756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1329266"/>
            <a:ext cx="10515600" cy="4699001"/>
          </a:xfrm>
        </p:spPr>
        <p:txBody>
          <a:bodyPr>
            <a:noAutofit/>
          </a:bodyPr>
          <a:lstStyle/>
          <a:p>
            <a:pPr marL="0" lvl="0" indent="0" algn="l" rtl="0">
              <a:lnSpc>
                <a:spcPct val="120000"/>
              </a:lnSpc>
              <a:spcBef>
                <a:spcPts val="0"/>
              </a:spcBef>
              <a:spcAft>
                <a:spcPts val="0"/>
              </a:spcAft>
              <a:buSzPts val="3000"/>
              <a:buNone/>
            </a:pPr>
            <a:r>
              <a:rPr lang="fr-FR" sz="2200" b="1" cap="all" dirty="0">
                <a:solidFill>
                  <a:srgbClr val="76BA1B"/>
                </a:solidFill>
                <a:latin typeface="Open Sans Extrabold" panose="020B0906030804020204" pitchFamily="34" charset="0"/>
                <a:ea typeface="Open Sans" panose="020B0606030504020204" pitchFamily="34" charset="0"/>
                <a:cs typeface="Open Sans" panose="020B0606030504020204" pitchFamily="34" charset="0"/>
                <a:sym typeface="Chau Philomene One"/>
              </a:rPr>
              <a:t>Mission 1 :</a:t>
            </a:r>
            <a:endParaRPr lang="fr-FR" sz="2200" cap="all" dirty="0">
              <a:solidFill>
                <a:srgbClr val="76BA1B"/>
              </a:solidFill>
              <a:latin typeface="Open Sans Extrabold" panose="020B0906030804020204" pitchFamily="34" charset="0"/>
              <a:ea typeface="Open Sans" panose="020B0606030504020204" pitchFamily="34" charset="0"/>
              <a:cs typeface="Open Sans" panose="020B0606030504020204" pitchFamily="34" charset="0"/>
            </a:endParaRPr>
          </a:p>
          <a:p>
            <a:pPr marL="0" lvl="0" indent="0" algn="l" rtl="0">
              <a:lnSpc>
                <a:spcPct val="120000"/>
              </a:lnSpc>
              <a:spcBef>
                <a:spcPts val="0"/>
              </a:spcBef>
              <a:spcAft>
                <a:spcPts val="0"/>
              </a:spcAft>
              <a:buNone/>
            </a:pPr>
            <a:r>
              <a:rPr lang="fr-FR" sz="2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Tu auras à te questionner au sujet des notions de perceptions, de la réalité et des exigences du monde du travail ainsi que sur l’importance d’apprendre à « vérifier » tes perceptions pour t’aider à faire de meilleurs choix dans ta vie.</a:t>
            </a:r>
            <a:endParaRPr lang="fr-FR" sz="22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a:p>
            <a:pPr marL="457200" lvl="0" indent="-228600" algn="ctr" rtl="0">
              <a:lnSpc>
                <a:spcPct val="120000"/>
              </a:lnSpc>
              <a:spcBef>
                <a:spcPts val="0"/>
              </a:spcBef>
              <a:spcAft>
                <a:spcPts val="0"/>
              </a:spcAft>
              <a:buClr>
                <a:schemeClr val="accent2"/>
              </a:buClr>
              <a:buSzPts val="3000"/>
              <a:buFont typeface="Chau Philomene One"/>
              <a:buNone/>
            </a:pPr>
            <a:endParaRPr lang="fr-FR" sz="1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marL="38100" lvl="0" indent="0" algn="l" rtl="0">
              <a:lnSpc>
                <a:spcPct val="120000"/>
              </a:lnSpc>
              <a:spcBef>
                <a:spcPts val="0"/>
              </a:spcBef>
              <a:spcAft>
                <a:spcPts val="0"/>
              </a:spcAft>
              <a:buClr>
                <a:schemeClr val="accent2"/>
              </a:buClr>
              <a:buSzPts val="3000"/>
              <a:buNone/>
            </a:pPr>
            <a:r>
              <a:rPr lang="fr-FR" sz="2200" b="1" cap="all" dirty="0">
                <a:solidFill>
                  <a:srgbClr val="76BA1B"/>
                </a:solidFill>
                <a:latin typeface="Open Sans Extrabold" panose="020B0906030804020204" pitchFamily="34" charset="0"/>
                <a:ea typeface="Open Sans" panose="020B0606030504020204" pitchFamily="34" charset="0"/>
                <a:cs typeface="Open Sans" panose="020B0606030504020204" pitchFamily="34" charset="0"/>
                <a:sym typeface="Chau Philomene One"/>
              </a:rPr>
              <a:t>Mission 2 : </a:t>
            </a:r>
            <a:endParaRPr lang="fr-FR" sz="2200" cap="all" dirty="0">
              <a:solidFill>
                <a:srgbClr val="76BA1B"/>
              </a:solidFill>
              <a:latin typeface="Open Sans Extrabold" panose="020B0906030804020204" pitchFamily="34" charset="0"/>
              <a:ea typeface="Open Sans" panose="020B0606030504020204" pitchFamily="34" charset="0"/>
              <a:cs typeface="Open Sans" panose="020B0606030504020204" pitchFamily="34" charset="0"/>
              <a:sym typeface="Chau Philomene One"/>
            </a:endParaRPr>
          </a:p>
          <a:p>
            <a:pPr marL="0" lvl="0" indent="0" algn="l" rtl="0">
              <a:lnSpc>
                <a:spcPct val="120000"/>
              </a:lnSpc>
              <a:spcBef>
                <a:spcPts val="0"/>
              </a:spcBef>
              <a:spcAft>
                <a:spcPts val="0"/>
              </a:spcAft>
              <a:buNone/>
            </a:pPr>
            <a:r>
              <a:rPr lang="fr-FR" sz="2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Tu devras te mettre en action et vérifier certaines de tes perceptions, c’est-à-dire à valider la justesse des informations que tu possèdes à l’aide de sources fiables.</a:t>
            </a:r>
          </a:p>
          <a:p>
            <a:pPr marL="38100" lvl="0" indent="0" algn="l" rtl="0">
              <a:lnSpc>
                <a:spcPct val="120000"/>
              </a:lnSpc>
              <a:spcBef>
                <a:spcPts val="0"/>
              </a:spcBef>
              <a:spcAft>
                <a:spcPts val="0"/>
              </a:spcAft>
              <a:buClr>
                <a:schemeClr val="accent2"/>
              </a:buClr>
              <a:buSzPts val="3000"/>
              <a:buNone/>
            </a:pPr>
            <a:endParaRPr lang="fr-FR" sz="1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marL="0" lvl="0" indent="0" algn="l" rtl="0">
              <a:lnSpc>
                <a:spcPct val="120000"/>
              </a:lnSpc>
              <a:spcBef>
                <a:spcPts val="0"/>
              </a:spcBef>
              <a:spcAft>
                <a:spcPts val="0"/>
              </a:spcAft>
              <a:buClr>
                <a:schemeClr val="accent2"/>
              </a:buClr>
              <a:buSzPts val="3000"/>
              <a:buFont typeface="Chau Philomene One"/>
              <a:buNone/>
            </a:pPr>
            <a:r>
              <a:rPr lang="fr-FR" sz="2200" b="1" cap="all" dirty="0">
                <a:solidFill>
                  <a:srgbClr val="76BA1B"/>
                </a:solidFill>
                <a:latin typeface="Open Sans Extrabold" panose="020B0906030804020204" pitchFamily="34" charset="0"/>
                <a:ea typeface="Open Sans" panose="020B0606030504020204" pitchFamily="34" charset="0"/>
                <a:cs typeface="Open Sans" panose="020B0606030504020204" pitchFamily="34" charset="0"/>
                <a:sym typeface="Chau Philomene One"/>
              </a:rPr>
              <a:t>Mission 3 : </a:t>
            </a:r>
            <a:endParaRPr lang="fr-FR" sz="2200" cap="all" dirty="0">
              <a:solidFill>
                <a:srgbClr val="76BA1B"/>
              </a:solidFill>
              <a:latin typeface="Open Sans Extrabold" panose="020B0906030804020204" pitchFamily="34" charset="0"/>
              <a:ea typeface="Open Sans" panose="020B0606030504020204" pitchFamily="34" charset="0"/>
              <a:cs typeface="Open Sans" panose="020B0606030504020204" pitchFamily="34" charset="0"/>
              <a:sym typeface="Chau Philomene One"/>
            </a:endParaRPr>
          </a:p>
          <a:p>
            <a:pPr marL="38100" lvl="0" indent="0" algn="l" rtl="0">
              <a:lnSpc>
                <a:spcPct val="120000"/>
              </a:lnSpc>
              <a:spcBef>
                <a:spcPts val="0"/>
              </a:spcBef>
              <a:spcAft>
                <a:spcPts val="0"/>
              </a:spcAft>
              <a:buClr>
                <a:schemeClr val="accent2"/>
              </a:buClr>
              <a:buSzPts val="3000"/>
              <a:buNone/>
            </a:pPr>
            <a:r>
              <a:rPr lang="fr-FR" sz="2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Tu devras réfléchir aux apprentissages effectués dans ce COSP.</a:t>
            </a:r>
            <a:endParaRPr lang="fr-FR" sz="22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0"/>
            <a:ext cx="7425267" cy="11176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711199" y="296331"/>
            <a:ext cx="7425267" cy="465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0"/>
              </a:spcBef>
              <a:spcAft>
                <a:spcPts val="0"/>
              </a:spcAft>
              <a:buClr>
                <a:schemeClr val="accent2"/>
              </a:buClr>
              <a:buSzPts val="1400"/>
              <a:buNone/>
            </a:pPr>
            <a:r>
              <a:rPr lang="fr-FR" sz="3200" cap="all" dirty="0">
                <a:solidFill>
                  <a:schemeClr val="bg1"/>
                </a:solidFill>
                <a:latin typeface="Open Sans Extrabold" panose="020B0906030804020204" pitchFamily="34" charset="0"/>
                <a:ea typeface="Chau Philomene One"/>
                <a:cs typeface="Chau Philomene One"/>
                <a:sym typeface="Chau Philomene One"/>
              </a:rPr>
              <a:t>3 missions pour y parvenir</a:t>
            </a:r>
            <a:endParaRPr lang="fr-FR" sz="3200" b="1" cap="all" dirty="0">
              <a:solidFill>
                <a:schemeClr val="bg1"/>
              </a:solidFill>
              <a:latin typeface="Open Sans Extrabold" panose="020B0906030804020204" pitchFamily="34" charset="0"/>
              <a:ea typeface="Chau Philomene One"/>
              <a:cs typeface="Chau Philomene One"/>
              <a:sym typeface="Chau Philomene One"/>
            </a:endParaRPr>
          </a:p>
        </p:txBody>
      </p:sp>
      <p:sp>
        <p:nvSpPr>
          <p:cNvPr id="6" name="Rectangle 5">
            <a:extLst>
              <a:ext uri="{FF2B5EF4-FFF2-40B4-BE49-F238E27FC236}">
                <a16:creationId xmlns:a16="http://schemas.microsoft.com/office/drawing/2014/main" id="{712FA3A4-0628-A63A-1C26-164C26C364EA}"/>
              </a:ext>
            </a:extLst>
          </p:cNvPr>
          <p:cNvSpPr/>
          <p:nvPr/>
        </p:nvSpPr>
        <p:spPr>
          <a:xfrm>
            <a:off x="7425267" y="6307667"/>
            <a:ext cx="4823542" cy="550332"/>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19755775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6E74B2B-6F0B-A0F8-E92F-619F02ECB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478" y="0"/>
            <a:ext cx="10297056" cy="6858000"/>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4478867" y="1701801"/>
            <a:ext cx="6874931" cy="3450166"/>
          </a:xfrm>
        </p:spPr>
        <p:txBody>
          <a:bodyPr>
            <a:noAutofit/>
          </a:bodyPr>
          <a:lstStyle/>
          <a:p>
            <a:pPr marL="0" marR="287020" lvl="0" indent="0" algn="just" rtl="0">
              <a:lnSpc>
                <a:spcPct val="100000"/>
              </a:lnSpc>
              <a:spcBef>
                <a:spcPts val="0"/>
              </a:spcBef>
              <a:spcAft>
                <a:spcPts val="0"/>
              </a:spcAft>
              <a:buNone/>
            </a:pPr>
            <a:r>
              <a:rPr lang="fr-FR" sz="2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Dans cette première mission, nous te demandons de réfléchir, à partir de deux exemples proposés, au sujet des trois questions suivantes :</a:t>
            </a:r>
          </a:p>
          <a:p>
            <a:pPr marL="0" marR="287020" lvl="0" indent="0" algn="just" rtl="0">
              <a:lnSpc>
                <a:spcPct val="100000"/>
              </a:lnSpc>
              <a:spcBef>
                <a:spcPts val="0"/>
              </a:spcBef>
              <a:spcAft>
                <a:spcPts val="0"/>
              </a:spcAft>
              <a:buNone/>
            </a:pPr>
            <a:endParaRPr lang="fr-FR" sz="18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endParaRPr>
          </a:p>
          <a:p>
            <a:pPr marL="450850" marR="287020" indent="-342900" algn="just">
              <a:lnSpc>
                <a:spcPct val="100000"/>
              </a:lnSpc>
              <a:spcBef>
                <a:spcPts val="0"/>
              </a:spcBef>
              <a:buClr>
                <a:srgbClr val="000000"/>
              </a:buClr>
              <a:buSzPts val="1900"/>
            </a:pPr>
            <a:r>
              <a:rPr lang="fr-FR" sz="2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Qu’est-ce qu’une perception ?</a:t>
            </a:r>
          </a:p>
          <a:p>
            <a:pPr marL="450850" marR="287020" indent="-342900">
              <a:lnSpc>
                <a:spcPct val="100000"/>
              </a:lnSpc>
              <a:spcBef>
                <a:spcPts val="0"/>
              </a:spcBef>
              <a:buClr>
                <a:srgbClr val="000000"/>
              </a:buClr>
              <a:buSzPts val="1900"/>
            </a:pPr>
            <a:r>
              <a:rPr lang="fr-FR" sz="2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Pourquoi est-ce important de vérifier nos perceptions ?</a:t>
            </a:r>
          </a:p>
          <a:p>
            <a:pPr marL="450850" marR="287020" indent="-342900">
              <a:lnSpc>
                <a:spcPct val="100000"/>
              </a:lnSpc>
              <a:spcBef>
                <a:spcPts val="0"/>
              </a:spcBef>
              <a:buClr>
                <a:srgbClr val="000000"/>
              </a:buClr>
              <a:buSzPts val="1900"/>
            </a:pPr>
            <a:r>
              <a:rPr lang="fr-FR" sz="22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Comment s’y prendre pour bien vérifier nos perceptions ? </a:t>
            </a:r>
          </a:p>
        </p:txBody>
      </p:sp>
      <p:sp>
        <p:nvSpPr>
          <p:cNvPr id="4" name="Rectangle 3">
            <a:extLst>
              <a:ext uri="{FF2B5EF4-FFF2-40B4-BE49-F238E27FC236}">
                <a16:creationId xmlns:a16="http://schemas.microsoft.com/office/drawing/2014/main" id="{9996E70A-F9DF-8DF1-6746-F77F3FC7CB31}"/>
              </a:ext>
            </a:extLst>
          </p:cNvPr>
          <p:cNvSpPr/>
          <p:nvPr/>
        </p:nvSpPr>
        <p:spPr>
          <a:xfrm>
            <a:off x="0" y="0"/>
            <a:ext cx="4258733"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372532" y="2264834"/>
            <a:ext cx="3513668" cy="2324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rtl="0">
              <a:lnSpc>
                <a:spcPct val="115000"/>
              </a:lnSpc>
              <a:spcBef>
                <a:spcPts val="0"/>
              </a:spcBef>
              <a:spcAft>
                <a:spcPts val="0"/>
              </a:spcAft>
              <a:buSzPts val="3000"/>
              <a:buNone/>
            </a:pPr>
            <a:r>
              <a:rPr lang="fr-FR" sz="4800"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Mission 1</a:t>
            </a:r>
          </a:p>
          <a:p>
            <a:pPr marL="0" lvl="0" indent="0" algn="ctr" rtl="0">
              <a:lnSpc>
                <a:spcPct val="115000"/>
              </a:lnSpc>
              <a:spcBef>
                <a:spcPts val="0"/>
              </a:spcBef>
              <a:spcAft>
                <a:spcPts val="0"/>
              </a:spcAft>
              <a:buSzPts val="3000"/>
              <a:buNone/>
            </a:pPr>
            <a:r>
              <a:rPr lang="fr-FR" sz="25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j’apprends au sujet des</a:t>
            </a:r>
            <a:r>
              <a:rPr lang="fr-FR" sz="25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perceptions</a:t>
            </a:r>
          </a:p>
        </p:txBody>
      </p:sp>
    </p:spTree>
    <p:extLst>
      <p:ext uri="{BB962C8B-B14F-4D97-AF65-F5344CB8AC3E}">
        <p14:creationId xmlns:p14="http://schemas.microsoft.com/office/powerpoint/2010/main" val="38098957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45EFD7-CBC6-BA41-3E4E-06442651B8F1}"/>
              </a:ext>
            </a:extLst>
          </p:cNvPr>
          <p:cNvSpPr/>
          <p:nvPr/>
        </p:nvSpPr>
        <p:spPr>
          <a:xfrm>
            <a:off x="6096000" y="0"/>
            <a:ext cx="6096000" cy="6858000"/>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Rectangle 4">
            <a:extLst>
              <a:ext uri="{FF2B5EF4-FFF2-40B4-BE49-F238E27FC236}">
                <a16:creationId xmlns:a16="http://schemas.microsoft.com/office/drawing/2014/main" id="{E5A993A5-78CA-6CB7-0366-A3DDE5330CEC}"/>
              </a:ext>
            </a:extLst>
          </p:cNvPr>
          <p:cNvSpPr/>
          <p:nvPr/>
        </p:nvSpPr>
        <p:spPr>
          <a:xfrm>
            <a:off x="6891866" y="6083958"/>
            <a:ext cx="5452533" cy="4861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6502400" y="1929341"/>
            <a:ext cx="5283200" cy="1999192"/>
          </a:xfrm>
        </p:spPr>
        <p:txBody>
          <a:bodyPr>
            <a:noAutofit/>
          </a:bodyPr>
          <a:lstStyle/>
          <a:p>
            <a:pPr marL="0" lvl="0" indent="0" algn="r" rtl="0">
              <a:lnSpc>
                <a:spcPct val="115000"/>
              </a:lnSpc>
              <a:spcBef>
                <a:spcPts val="0"/>
              </a:spcBef>
              <a:spcAft>
                <a:spcPts val="0"/>
              </a:spcAft>
              <a:buSzPts val="3000"/>
              <a:buNone/>
            </a:pPr>
            <a:r>
              <a:rPr lang="fr-FR"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Lisons ensemble l’exemple de l’achat d’un vélo dans ton cahier de l’élève.</a:t>
            </a:r>
            <a:endParaRPr lang="fr-FR" sz="2800" b="1"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pic>
        <p:nvPicPr>
          <p:cNvPr id="11" name="Image 10">
            <a:extLst>
              <a:ext uri="{FF2B5EF4-FFF2-40B4-BE49-F238E27FC236}">
                <a16:creationId xmlns:a16="http://schemas.microsoft.com/office/drawing/2014/main" id="{63F1EE0C-2455-2624-3A60-7A3659CFB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096000" cy="9145318"/>
          </a:xfrm>
          <a:prstGeom prst="rect">
            <a:avLst/>
          </a:prstGeom>
        </p:spPr>
      </p:pic>
      <p:sp>
        <p:nvSpPr>
          <p:cNvPr id="3" name="Titre 1">
            <a:extLst>
              <a:ext uri="{FF2B5EF4-FFF2-40B4-BE49-F238E27FC236}">
                <a16:creationId xmlns:a16="http://schemas.microsoft.com/office/drawing/2014/main" id="{C99733B2-FC2F-143F-A2B2-CD2B2A2D9411}"/>
              </a:ext>
            </a:extLst>
          </p:cNvPr>
          <p:cNvSpPr txBox="1">
            <a:spLocks/>
          </p:cNvSpPr>
          <p:nvPr/>
        </p:nvSpPr>
        <p:spPr>
          <a:xfrm>
            <a:off x="6502400" y="3928533"/>
            <a:ext cx="5283200" cy="9059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457200" lvl="0" indent="0" algn="r" rtl="0">
              <a:lnSpc>
                <a:spcPct val="100000"/>
              </a:lnSpc>
              <a:spcBef>
                <a:spcPts val="600"/>
              </a:spcBef>
              <a:spcAft>
                <a:spcPts val="0"/>
              </a:spcAft>
              <a:buClr>
                <a:srgbClr val="000000"/>
              </a:buClr>
              <a:buSzPts val="1800"/>
              <a:buNone/>
            </a:pPr>
            <a:r>
              <a:rPr lang="fr-FR" sz="20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Réponds aux questions #1 à 3 dans ton cahier de l’élève</a:t>
            </a:r>
            <a: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a:t>
            </a:r>
          </a:p>
        </p:txBody>
      </p:sp>
      <p:sp>
        <p:nvSpPr>
          <p:cNvPr id="4" name="Titre 1">
            <a:extLst>
              <a:ext uri="{FF2B5EF4-FFF2-40B4-BE49-F238E27FC236}">
                <a16:creationId xmlns:a16="http://schemas.microsoft.com/office/drawing/2014/main" id="{130307D8-D4A3-A3C7-0219-CEDAFD76DA17}"/>
              </a:ext>
            </a:extLst>
          </p:cNvPr>
          <p:cNvSpPr txBox="1">
            <a:spLocks/>
          </p:cNvSpPr>
          <p:nvPr/>
        </p:nvSpPr>
        <p:spPr>
          <a:xfrm>
            <a:off x="6646333" y="6151693"/>
            <a:ext cx="5283200" cy="3471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lvl="0" indent="0" algn="r" rtl="0">
              <a:lnSpc>
                <a:spcPct val="115000"/>
              </a:lnSpc>
              <a:spcBef>
                <a:spcPts val="0"/>
              </a:spcBef>
              <a:spcAft>
                <a:spcPts val="0"/>
              </a:spcAft>
              <a:buSzPts val="3000"/>
              <a:buNone/>
            </a:pPr>
            <a:r>
              <a:rPr lang="fr-FR" sz="16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Mission 1 : j’apprends au sujet des</a:t>
            </a:r>
            <a:r>
              <a:rPr lang="fr-FR" sz="1600" b="1"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perceptions</a:t>
            </a:r>
          </a:p>
        </p:txBody>
      </p:sp>
    </p:spTree>
    <p:extLst>
      <p:ext uri="{BB962C8B-B14F-4D97-AF65-F5344CB8AC3E}">
        <p14:creationId xmlns:p14="http://schemas.microsoft.com/office/powerpoint/2010/main" val="233921126"/>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B2DAD829-BD76-A779-F1B0-85C49E6B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2744"/>
            <a:ext cx="12192000" cy="8579944"/>
          </a:xfrm>
          <a:prstGeom prst="rect">
            <a:avLst/>
          </a:prstGeom>
        </p:spPr>
      </p:pic>
      <p:sp>
        <p:nvSpPr>
          <p:cNvPr id="6" name="Rectangle 5">
            <a:extLst>
              <a:ext uri="{FF2B5EF4-FFF2-40B4-BE49-F238E27FC236}">
                <a16:creationId xmlns:a16="http://schemas.microsoft.com/office/drawing/2014/main" id="{7745EFD7-CBC6-BA41-3E4E-06442651B8F1}"/>
              </a:ext>
            </a:extLst>
          </p:cNvPr>
          <p:cNvSpPr/>
          <p:nvPr/>
        </p:nvSpPr>
        <p:spPr>
          <a:xfrm>
            <a:off x="0" y="4334933"/>
            <a:ext cx="12192000" cy="173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C64C1A24-E9A3-C643-797D-A51A160F6C74}"/>
              </a:ext>
            </a:extLst>
          </p:cNvPr>
          <p:cNvSpPr>
            <a:spLocks noGrp="1"/>
          </p:cNvSpPr>
          <p:nvPr>
            <p:ph type="ctrTitle"/>
          </p:nvPr>
        </p:nvSpPr>
        <p:spPr>
          <a:xfrm>
            <a:off x="2214033" y="4431770"/>
            <a:ext cx="7763933" cy="1541992"/>
          </a:xfrm>
        </p:spPr>
        <p:txBody>
          <a:bodyPr>
            <a:noAutofit/>
          </a:bodyPr>
          <a:lstStyle/>
          <a:p>
            <a:pPr>
              <a:lnSpc>
                <a:spcPct val="100000"/>
              </a:lnSpc>
              <a:spcBef>
                <a:spcPts val="600"/>
              </a:spcBef>
              <a:buClr>
                <a:srgbClr val="000000"/>
              </a:buClr>
              <a:buSzPts val="1800"/>
            </a:pPr>
            <a: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En groupe, nommez des éléments de réponses :</a:t>
            </a:r>
            <a:br>
              <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br>
              <a:rPr lang="fr-FR" sz="15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br>
            <a:r>
              <a:rPr lang="fr-CA"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C’est quoi une </a:t>
            </a:r>
            <a:r>
              <a:rPr lang="fr-CA" sz="2800" b="1"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perception </a:t>
            </a:r>
            <a:r>
              <a:rPr lang="fr-CA" sz="2800" cap="all"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a:t>
            </a:r>
            <a:endParaRPr lang="fr-FR" sz="28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p:txBody>
      </p:sp>
    </p:spTree>
    <p:extLst>
      <p:ext uri="{BB962C8B-B14F-4D97-AF65-F5344CB8AC3E}">
        <p14:creationId xmlns:p14="http://schemas.microsoft.com/office/powerpoint/2010/main" val="139092375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C7D1A42-EC56-EB57-AA15-25B8AF4BF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05619" cy="8195734"/>
          </a:xfrm>
          <a:prstGeom prst="rect">
            <a:avLst/>
          </a:prstGeom>
        </p:spPr>
      </p:pic>
      <p:sp>
        <p:nvSpPr>
          <p:cNvPr id="3" name="Espace réservé du contenu 2">
            <a:extLst>
              <a:ext uri="{FF2B5EF4-FFF2-40B4-BE49-F238E27FC236}">
                <a16:creationId xmlns:a16="http://schemas.microsoft.com/office/drawing/2014/main" id="{94E50D0C-3D68-5001-C769-1B8084BCEE49}"/>
              </a:ext>
            </a:extLst>
          </p:cNvPr>
          <p:cNvSpPr>
            <a:spLocks noGrp="1"/>
          </p:cNvSpPr>
          <p:nvPr>
            <p:ph idx="1"/>
          </p:nvPr>
        </p:nvSpPr>
        <p:spPr>
          <a:xfrm>
            <a:off x="838200" y="2798233"/>
            <a:ext cx="10515600" cy="2256366"/>
          </a:xfrm>
        </p:spPr>
        <p:txBody>
          <a:bodyPr>
            <a:normAutofit/>
          </a:bodyPr>
          <a:lstStyle/>
          <a:p>
            <a:pPr marL="0" lvl="0" indent="0" rtl="0">
              <a:lnSpc>
                <a:spcPct val="100000"/>
              </a:lnSpc>
              <a:spcBef>
                <a:spcPts val="600"/>
              </a:spcBef>
              <a:spcAft>
                <a:spcPts val="0"/>
              </a:spcAft>
              <a:buSzPts val="1800"/>
              <a:buNone/>
            </a:pPr>
            <a:r>
              <a:rPr lang="fr-FR" sz="24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Une représentation mentale d’un objet, d’une image ou d’une situation qui ne reflète pas nécessairement la réalité. </a:t>
            </a:r>
          </a:p>
          <a:p>
            <a:pPr marL="0" lvl="0" indent="0" rtl="0">
              <a:lnSpc>
                <a:spcPct val="100000"/>
              </a:lnSpc>
              <a:spcBef>
                <a:spcPts val="600"/>
              </a:spcBef>
              <a:spcAft>
                <a:spcPts val="0"/>
              </a:spcAft>
              <a:buSzPts val="1800"/>
              <a:buNone/>
            </a:pPr>
            <a:endParaRPr lang="fr-FR" sz="2400"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endParaRPr>
          </a:p>
          <a:p>
            <a:pPr marL="0" lvl="0" indent="0" rtl="0">
              <a:lnSpc>
                <a:spcPct val="100000"/>
              </a:lnSpc>
              <a:spcBef>
                <a:spcPts val="600"/>
              </a:spcBef>
              <a:spcAft>
                <a:spcPts val="0"/>
              </a:spcAft>
              <a:buSzPts val="1800"/>
              <a:buNone/>
            </a:pPr>
            <a:r>
              <a:rPr lang="fr-FR" sz="1800"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EXEMPLE :</a:t>
            </a:r>
            <a:endParaRPr lang="fr-FR" sz="1800"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endParaRPr>
          </a:p>
          <a:p>
            <a:pPr marL="0" lvl="0" indent="0" rtl="0">
              <a:lnSpc>
                <a:spcPct val="100000"/>
              </a:lnSpc>
              <a:spcBef>
                <a:spcPts val="600"/>
              </a:spcBef>
              <a:spcAft>
                <a:spcPts val="0"/>
              </a:spcAft>
              <a:buSzPts val="1800"/>
              <a:buNone/>
            </a:pPr>
            <a:r>
              <a:rPr lang="fr-FR" sz="1800" dirty="0">
                <a:solidFill>
                  <a:srgbClr val="191919"/>
                </a:solidFill>
                <a:latin typeface="Open Sans" panose="020B0606030504020204" pitchFamily="34" charset="0"/>
                <a:ea typeface="Open Sans" panose="020B0606030504020204" pitchFamily="34" charset="0"/>
                <a:cs typeface="Open Sans" panose="020B0606030504020204" pitchFamily="34" charset="0"/>
                <a:sym typeface="Chau Philomene One"/>
              </a:rPr>
              <a:t>Mon frère me dit qu’il vit de la pression au travail alors cela me donne l’impression que son travail n’est pas intéressant.</a:t>
            </a:r>
            <a:endParaRPr lang="fr-FR" sz="1800" dirty="0">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996E70A-F9DF-8DF1-6746-F77F3FC7CB31}"/>
              </a:ext>
            </a:extLst>
          </p:cNvPr>
          <p:cNvSpPr/>
          <p:nvPr/>
        </p:nvSpPr>
        <p:spPr>
          <a:xfrm>
            <a:off x="0" y="6392333"/>
            <a:ext cx="12192000" cy="465667"/>
          </a:xfrm>
          <a:prstGeom prst="rect">
            <a:avLst/>
          </a:prstGeom>
          <a:solidFill>
            <a:srgbClr val="76BA1B"/>
          </a:solidFill>
          <a:ln>
            <a:solidFill>
              <a:srgbClr val="76BA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space réservé du contenu 2">
            <a:extLst>
              <a:ext uri="{FF2B5EF4-FFF2-40B4-BE49-F238E27FC236}">
                <a16:creationId xmlns:a16="http://schemas.microsoft.com/office/drawing/2014/main" id="{E620977A-2DA5-9753-C5E6-8BE64317C342}"/>
              </a:ext>
            </a:extLst>
          </p:cNvPr>
          <p:cNvSpPr txBox="1">
            <a:spLocks/>
          </p:cNvSpPr>
          <p:nvPr/>
        </p:nvSpPr>
        <p:spPr>
          <a:xfrm>
            <a:off x="838200" y="643467"/>
            <a:ext cx="10515600" cy="33358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287020">
              <a:spcBef>
                <a:spcPts val="0"/>
              </a:spcBef>
            </a:pPr>
            <a:endParaRPr lang="fr-FR" b="1" dirty="0">
              <a:latin typeface="Open Sans" panose="020B0606030504020204" pitchFamily="34" charset="0"/>
              <a:ea typeface="Open Sans" panose="020B0606030504020204" pitchFamily="34" charset="0"/>
              <a:cs typeface="Open Sans" panose="020B0606030504020204" pitchFamily="34" charset="0"/>
              <a:sym typeface="Chau Philomene One"/>
            </a:endParaRPr>
          </a:p>
        </p:txBody>
      </p:sp>
      <p:sp>
        <p:nvSpPr>
          <p:cNvPr id="5" name="Espace réservé du contenu 2">
            <a:extLst>
              <a:ext uri="{FF2B5EF4-FFF2-40B4-BE49-F238E27FC236}">
                <a16:creationId xmlns:a16="http://schemas.microsoft.com/office/drawing/2014/main" id="{04EBF6A0-B25B-2432-8DA7-CCDFF499A4BA}"/>
              </a:ext>
            </a:extLst>
          </p:cNvPr>
          <p:cNvSpPr txBox="1">
            <a:spLocks/>
          </p:cNvSpPr>
          <p:nvPr/>
        </p:nvSpPr>
        <p:spPr>
          <a:xfrm>
            <a:off x="838200" y="2027765"/>
            <a:ext cx="6324600" cy="465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rtl="0">
              <a:lnSpc>
                <a:spcPct val="100000"/>
              </a:lnSpc>
              <a:spcBef>
                <a:spcPts val="600"/>
              </a:spcBef>
              <a:spcAft>
                <a:spcPts val="0"/>
              </a:spcAft>
              <a:buSzPts val="1800"/>
              <a:buNone/>
            </a:pP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Une</a:t>
            </a:r>
            <a:r>
              <a:rPr lang="fr-CA"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a:t>
            </a:r>
            <a:r>
              <a:rPr lang="fr-CA" sz="3200" b="1" cap="all" dirty="0">
                <a:solidFill>
                  <a:srgbClr val="76BA1B"/>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perception</a:t>
            </a:r>
            <a:r>
              <a:rPr lang="fr-CA"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a:t>
            </a:r>
            <a:r>
              <a:rPr lang="fr-CA" sz="32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c’est :</a:t>
            </a:r>
            <a:r>
              <a:rPr lang="fr-CA" sz="3200" b="1"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sym typeface="Chau Philomene One"/>
              </a:rPr>
              <a:t> </a:t>
            </a:r>
            <a:endParaRPr lang="fr-CA" sz="1400" cap="all" dirty="0">
              <a:solidFill>
                <a:srgbClr val="191919"/>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314862667"/>
      </p:ext>
    </p:extLst>
  </p:cSld>
  <p:clrMapOvr>
    <a:masterClrMapping/>
  </p:clrMapOvr>
  <p:transition spd="slow">
    <p:push dir="u"/>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1410</Words>
  <Application>Microsoft Office PowerPoint</Application>
  <PresentationFormat>Grand écran</PresentationFormat>
  <Paragraphs>141</Paragraphs>
  <Slides>36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36</vt:i4>
      </vt:variant>
    </vt:vector>
  </HeadingPairs>
  <TitlesOfParts>
    <vt:vector size="43" baseType="lpstr">
      <vt:lpstr>Arial</vt:lpstr>
      <vt:lpstr>Calibri</vt:lpstr>
      <vt:lpstr>Calibri Light</vt:lpstr>
      <vt:lpstr>Chau Philomene One</vt:lpstr>
      <vt:lpstr>Open Sans</vt:lpstr>
      <vt:lpstr>Open Sans Extrabold</vt:lpstr>
      <vt:lpstr>Thème Office</vt:lpstr>
      <vt:lpstr>MISSION MONDE DU TRAVAIL ACTIVITÉ PÉDAGOGIQUE COSP</vt:lpstr>
      <vt:lpstr>Présentation PowerPoint</vt:lpstr>
      <vt:lpstr>Lisons ensemble l’introduction dans ton cahier de l’élève </vt:lpstr>
      <vt:lpstr>Présentation PowerPoint</vt:lpstr>
      <vt:lpstr>Présentation PowerPoint</vt:lpstr>
      <vt:lpstr>Présentation PowerPoint</vt:lpstr>
      <vt:lpstr>Lisons ensemble l’exemple de l’achat d’un vélo dans ton cahier de l’élève.</vt:lpstr>
      <vt:lpstr>En groupe, nommez des éléments de réponses :  C’est quoi une perception ?</vt:lpstr>
      <vt:lpstr>Présentation PowerPoint</vt:lpstr>
      <vt:lpstr>En groupe, nommez des éléments de réponses :  C’est quoi une RÉALITÉ ?</vt:lpstr>
      <vt:lpstr>Présentation PowerPoint</vt:lpstr>
      <vt:lpstr>En groupe, nommez des éléments de réponses :  D’où proviennent nos perceptions ? Qu’est-ce qui peut influencer nos perceptions ?</vt:lpstr>
      <vt:lpstr>Présentation PowerPoint</vt:lpstr>
      <vt:lpstr>Présentation PowerPoint</vt:lpstr>
      <vt:lpstr>Pourquoi est-ce important de vérifier nos perceptions ? Que signifie l’action de « vérifier » pour toi ? </vt:lpstr>
      <vt:lpstr>En groupe, nommez des éléments de réponses :  Que signifie « vérifier »?</vt:lpstr>
      <vt:lpstr>Présentation PowerPoint</vt:lpstr>
      <vt:lpstr>Présentation PowerPoint</vt:lpstr>
      <vt:lpstr>Présentation PowerPoint</vt:lpstr>
      <vt:lpstr>Présentation PowerPoint</vt:lpstr>
      <vt:lpstr>Présentation PowerPoint</vt:lpstr>
      <vt:lpstr>Regardons un tableau pour évaluer la validité des informations d’un site internet. Il se trouve dans ton cahier de l’élève.</vt:lpstr>
      <vt:lpstr>Regardons le site de “allo prof” qui nous informe aussi au sujet de la crédibilité des sites internet </vt:lpstr>
      <vt:lpstr>Quel est ton constat?</vt:lpstr>
      <vt:lpstr>Présentation PowerPoint</vt:lpstr>
      <vt:lpstr>Présentation PowerPoint</vt:lpstr>
      <vt:lpstr>Lisons ensemble l’exemple de perceptions d’un emploi de caissier dans un restaurant d’une chaîne de restauration rapide bien connue</vt:lpstr>
      <vt:lpstr>En groupe, nommez des éléments de réponses :  C’est quoi une exigence?</vt:lpstr>
      <vt:lpstr>Présentation PowerPoint</vt:lpstr>
      <vt:lpstr>Regardons ensemble l’exercice 1 que tu dois compléter dans ton cahier de l’élève.</vt:lpstr>
      <vt:lpstr>Regardons ensemble l’exercice 2 que tu dois compléter dans ton cahier de l’élève</vt:lpstr>
      <vt:lpstr>Présentation PowerPoint</vt:lpstr>
      <vt:lpstr>Présentation PowerPoint</vt:lpstr>
      <vt:lpstr>Regardons ensemble l’exercice 3 que tu dois compléter dans ton cahier de l’élève</vt:lpstr>
      <vt:lpstr>Regardons ensemble l’exercice 4 que tu dois compléter dans ton cahier de l’élève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MONDE DU TRAVAIL ACTIVITÉ PÉDAGOGIQUE COSP</dc:title>
  <dc:creator>Alexandre Pelletier-Hétu</dc:creator>
  <cp:lastModifiedBy>Alexandre Pelletier-Hétu</cp:lastModifiedBy>
  <cp:revision>25</cp:revision>
  <dcterms:created xsi:type="dcterms:W3CDTF">2023-07-25T22:33:18Z</dcterms:created>
  <dcterms:modified xsi:type="dcterms:W3CDTF">2023-10-24T22:31:15Z</dcterms:modified>
</cp:coreProperties>
</file>