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5" r:id="rId4"/>
    <p:sldId id="306" r:id="rId5"/>
    <p:sldId id="307" r:id="rId6"/>
    <p:sldId id="308" r:id="rId7"/>
    <p:sldId id="309" r:id="rId8"/>
    <p:sldId id="310" r:id="rId9"/>
    <p:sldId id="259" r:id="rId10"/>
    <p:sldId id="293" r:id="rId11"/>
    <p:sldId id="311" r:id="rId12"/>
    <p:sldId id="312" r:id="rId13"/>
    <p:sldId id="313" r:id="rId14"/>
    <p:sldId id="314" r:id="rId15"/>
    <p:sldId id="26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759747"/>
    <a:srgbClr val="76B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33920-20A2-8608-D7F7-789411C62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7E5AD0-A278-72A9-0C96-AAB188D18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A969D5-F27E-0DAE-0093-629DE41E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036A79-1B90-371C-C938-13E16C87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3100A-2501-E562-8D60-A5ACBCDE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411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94F11-9FF2-D616-5979-5EFC1A57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D04E9B-BE2E-B447-EED0-F02E40CC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788762-17EE-B5DE-C33D-649767DB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8FDC6-14E1-D346-4A8A-EBCDBF25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20F8C-A174-3F33-0EA5-3D391007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98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976218-0876-BD84-66D1-81F318695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747B71-9CF5-D017-3EA0-1531F9AEB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CBE7CE-15FB-E1EE-E52A-C92DBD3E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25ED42-C6EA-5999-6650-E989C4CF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66770A-E8DD-DC91-2ED2-A36A1A8E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515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64A242-C256-1B8A-DC38-8E9ACFF4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340F1A-E8FB-EC89-8301-E700DDBDB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98EF2A-17BC-70A8-83D3-67A8A2F0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10AD2-B158-4B27-68A5-E940041C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A144D6-E665-39AD-5426-B24D396B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490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FFA5EF-091A-CB1F-4E40-73E39FF3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1BC589-E39F-085E-B7B2-9E0B52F5D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F5140F-2B0A-7084-B1C4-B2F0483E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F14E83-06B0-9573-6314-2CA6FF59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FCA61-7091-BD78-A6B7-3A37D8B4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931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6E3AA-9D6A-7A4D-9762-07B0A247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6B2B12-817D-DD69-C02E-D7E5696AE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2EC640-AF91-3194-C608-565AF1A5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E4EE6A-AC16-5A47-F7DF-A765E177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C1BFF9-3321-AE69-7676-E643FCA8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975C8C-D470-37F9-5027-52FEDF0F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192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D8F772-94C8-4992-F3FB-E77D2038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19F9B8-4F76-D368-EC7B-D45FA933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E87329-D53C-7116-A42D-EAA348FD5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501D51-E9DD-F131-D941-DF9B2900C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D26C74-DABC-9E74-49B9-A294AC13F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50D882-3632-4250-845C-4522583B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490548-7118-1FAA-D3F5-1D431413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348D249-EF5C-56D9-8195-0D1C6CBC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4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EB976-2E9C-2236-03F2-C7B96C9B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65E50A-4299-750F-F137-DA85A45F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38BD87-AD4E-4A30-2ED5-6A2386C4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3E2E00-1E05-50FD-2A07-47EC7A35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193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1D7BAD-AB2A-D25C-226C-A98276A8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350EB5-8611-7BA2-A6CB-55ACBDF1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E8D1DB-E3AA-D71C-ECCE-810533B9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623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8D3BF-750A-640C-FDB8-DA395E51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C337FE-2D09-6419-F096-1392D2028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49D791-2560-86A7-ABF4-D9FE72247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F3B93F-4B21-08AD-FF62-9B5FDB11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9FFDAD-0165-593A-5E00-3B920A1C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51B92E-7DEC-EA3F-E91C-BBD28F88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37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F9A20-AEDD-AF6A-23B3-A36A06DF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223EEB-C460-ACAC-8C03-8B110391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02AC23-2974-4E34-25E3-DDA50653C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F21776-9FBE-3A17-8C2C-0AA30679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964EAB-D120-45C8-11CB-CEBAB8D4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9CF307-478E-4A8A-9B02-EC6798DC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797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25C3E5-68CA-C052-FF67-D4F37DA43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1BC035-0177-DD2A-6433-DE231A693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D35C46-A6A7-412E-4B70-BB32CD0BF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82C4D-697C-4251-A9B5-50CFE48DD772}" type="datetimeFigureOut">
              <a:rPr lang="fr-CA" smtClean="0"/>
              <a:t>2023-10-23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E0FE0E-4F0A-93E9-5EB0-65C4B5BBC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42A3B-1B1A-0E3E-2CCE-979A64F3C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EC4E-000C-4546-865E-5BA25B3D7A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368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F958DE-9AE8-7A5D-5784-856720E4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1634"/>
            <a:ext cx="12191999" cy="812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0" y="5571067"/>
            <a:ext cx="12192000" cy="1286933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0032"/>
            <a:ext cx="12192000" cy="1947333"/>
          </a:xfrm>
        </p:spPr>
        <p:txBody>
          <a:bodyPr>
            <a:noAutofit/>
          </a:bodyPr>
          <a:lstStyle/>
          <a:p>
            <a:r>
              <a:rPr lang="fr-CA" sz="55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MISSION FORÊT</a:t>
            </a:r>
            <a:br>
              <a:rPr lang="fr-CA" sz="55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fr-CA" sz="5500" b="1" dirty="0">
                <a:solidFill>
                  <a:srgbClr val="76B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ET DU MONDE DU TRAVAIL</a:t>
            </a:r>
            <a:br>
              <a:rPr lang="fr-CA" sz="5500" b="1" dirty="0">
                <a:solidFill>
                  <a:srgbClr val="76B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fr-FR" sz="1800" cap="all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la science et les mathématiques dans une forêt en changement</a:t>
            </a:r>
            <a:endParaRPr lang="fr-CA" sz="1800" b="1" cap="all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460D6E-C124-5593-9D2E-92801CC4A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54169"/>
            <a:ext cx="12192000" cy="605898"/>
          </a:xfrm>
        </p:spPr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L’INTRODUCTION</a:t>
            </a:r>
            <a:endParaRPr lang="fr-CA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4160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F67803-6D0A-B5AD-914B-B6C7D65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3259"/>
            <a:ext cx="6096000" cy="914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0" y="2156618"/>
            <a:ext cx="5283200" cy="2544763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Les travailleurs forestiers abîment la forêt et nuisent à l’environnement.</a:t>
            </a:r>
          </a:p>
        </p:txBody>
      </p:sp>
    </p:spTree>
    <p:extLst>
      <p:ext uri="{BB962C8B-B14F-4D97-AF65-F5344CB8AC3E}">
        <p14:creationId xmlns:p14="http://schemas.microsoft.com/office/powerpoint/2010/main" val="32472470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6EF751-1497-A644-75FD-B4F33E6CA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7467600"/>
            <a:ext cx="12192000" cy="1625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2406385"/>
            <a:ext cx="5283200" cy="2045230"/>
          </a:xfrm>
        </p:spPr>
        <p:txBody>
          <a:bodyPr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Les filles n’ont pas vraiment leur place en foresterie.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A6117B5-8506-D12E-BF29-BC5D4BADC622}"/>
              </a:ext>
            </a:extLst>
          </p:cNvPr>
          <p:cNvSpPr txBox="1">
            <a:spLocks/>
          </p:cNvSpPr>
          <p:nvPr/>
        </p:nvSpPr>
        <p:spPr>
          <a:xfrm>
            <a:off x="-1480069" y="3814822"/>
            <a:ext cx="6180667" cy="944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800"/>
            </a:pPr>
            <a:r>
              <a:rPr lang="fr-FR" sz="1000" cap="all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Crédit photo : Vincent </a:t>
            </a:r>
            <a:r>
              <a:rPr lang="fr-FR" sz="1000" cap="all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Frising</a:t>
            </a:r>
            <a:endParaRPr lang="fr-FR" sz="1000" cap="all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16803320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BFA463-9662-E7F8-287E-51AAE76A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100" y="0"/>
            <a:ext cx="10287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0" y="2156618"/>
            <a:ext cx="5283200" cy="2544763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La technologie est peu utilisée au sein de ce secteur d’emploi.</a:t>
            </a:r>
          </a:p>
        </p:txBody>
      </p:sp>
    </p:spTree>
    <p:extLst>
      <p:ext uri="{BB962C8B-B14F-4D97-AF65-F5344CB8AC3E}">
        <p14:creationId xmlns:p14="http://schemas.microsoft.com/office/powerpoint/2010/main" val="20351517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867826"/>
            <a:ext cx="5283200" cy="3122348"/>
          </a:xfrm>
        </p:spPr>
        <p:txBody>
          <a:bodyPr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Les possibilités d’études et d’emploi dans ce domaine sont peu variées.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F67803-6D0A-B5AD-914B-B6C7D65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93259"/>
            <a:ext cx="609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0200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72DB42-8819-AAD5-DE9D-530490CF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100" y="0"/>
            <a:ext cx="10287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0" y="1895343"/>
            <a:ext cx="5283200" cy="3067314"/>
          </a:xfrm>
        </p:spPr>
        <p:txBody>
          <a:bodyPr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Ce sont des emplois peu payants et difficiles physiquement.</a:t>
            </a:r>
          </a:p>
        </p:txBody>
      </p:sp>
    </p:spTree>
    <p:extLst>
      <p:ext uri="{BB962C8B-B14F-4D97-AF65-F5344CB8AC3E}">
        <p14:creationId xmlns:p14="http://schemas.microsoft.com/office/powerpoint/2010/main" val="334679268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018CB02-139B-B2A5-CF75-C751C1312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0"/>
            <a:ext cx="425873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620977A-2DA5-9753-C5E6-8BE64317C342}"/>
              </a:ext>
            </a:extLst>
          </p:cNvPr>
          <p:cNvSpPr txBox="1">
            <a:spLocks/>
          </p:cNvSpPr>
          <p:nvPr/>
        </p:nvSpPr>
        <p:spPr>
          <a:xfrm>
            <a:off x="838200" y="643467"/>
            <a:ext cx="10515600" cy="333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87020">
              <a:spcBef>
                <a:spcPts val="0"/>
              </a:spcBef>
            </a:pPr>
            <a:endParaRPr lang="fr-FR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4EBF6A0-B25B-2432-8DA7-CCDFF499A4BA}"/>
              </a:ext>
            </a:extLst>
          </p:cNvPr>
          <p:cNvSpPr txBox="1">
            <a:spLocks/>
          </p:cNvSpPr>
          <p:nvPr/>
        </p:nvSpPr>
        <p:spPr>
          <a:xfrm>
            <a:off x="372532" y="1543210"/>
            <a:ext cx="3513668" cy="3771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 sz="3100" cap="all" dirty="0">
                <a:solidFill>
                  <a:srgbClr val="76B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Maintenant, commençons la SA en science ou en mathématique avec le cahier de l’élève n° 1.</a:t>
            </a:r>
            <a:endParaRPr lang="fr-FR" sz="3100" b="1" cap="all" dirty="0">
              <a:solidFill>
                <a:srgbClr val="191919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3809895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217"/>
            <a:ext cx="10515600" cy="2459566"/>
          </a:xfrm>
        </p:spPr>
        <p:txBody>
          <a:bodyPr>
            <a:normAutofit/>
          </a:bodyPr>
          <a:lstStyle/>
          <a:p>
            <a:pPr marL="0" marR="2870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cap="all" dirty="0">
                <a:solidFill>
                  <a:srgbClr val="76B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La SA te permettra :</a:t>
            </a:r>
          </a:p>
          <a:p>
            <a:pPr marL="0" marR="2870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3200" b="1" dirty="0">
              <a:solidFill>
                <a:srgbClr val="76BA1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  <a:p>
            <a:pPr marR="287020">
              <a:spcBef>
                <a:spcPts val="0"/>
              </a:spcBef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de voyager dans le monde de la forêt ;</a:t>
            </a:r>
          </a:p>
          <a:p>
            <a:pPr marL="0" marR="287020" indent="0">
              <a:spcBef>
                <a:spcPts val="0"/>
              </a:spcBef>
              <a:buNone/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 </a:t>
            </a:r>
          </a:p>
          <a:p>
            <a:pPr marR="287020">
              <a:spcBef>
                <a:spcPts val="0"/>
              </a:spcBef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de réviser tes connaissances en science et/ou en mathématique pour l’épreuve ministérielle de fin d’année.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79354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742"/>
            <a:ext cx="10515600" cy="2228850"/>
          </a:xfrm>
        </p:spPr>
        <p:txBody>
          <a:bodyPr>
            <a:normAutofit/>
          </a:bodyPr>
          <a:lstStyle/>
          <a:p>
            <a:pPr marL="0" marR="2870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cap="all" dirty="0">
                <a:solidFill>
                  <a:srgbClr val="76B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Les questions COSP t’amèneront à : </a:t>
            </a:r>
          </a:p>
          <a:p>
            <a:pPr marL="0" marR="2870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3200" b="1" dirty="0">
              <a:solidFill>
                <a:srgbClr val="76BA1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  <a:p>
            <a:pPr marR="287020">
              <a:spcBef>
                <a:spcPts val="0"/>
              </a:spcBef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remettre en question et vérifier tes perceptions :</a:t>
            </a:r>
          </a:p>
          <a:p>
            <a:pPr marR="287020" lvl="1">
              <a:spcBef>
                <a:spcPts val="0"/>
              </a:spcBef>
            </a:pPr>
            <a:r>
              <a:rPr lang="fr-F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du monde du travail en général ;</a:t>
            </a:r>
          </a:p>
          <a:p>
            <a:pPr marR="287020" lvl="1">
              <a:spcBef>
                <a:spcPts val="0"/>
              </a:spcBef>
            </a:pPr>
            <a:r>
              <a:rPr lang="fr-F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de ses exigences ;</a:t>
            </a:r>
          </a:p>
          <a:p>
            <a:pPr marR="287020" lvl="1">
              <a:spcBef>
                <a:spcPts val="0"/>
              </a:spcBef>
            </a:pPr>
            <a:r>
              <a:rPr lang="fr-FR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et du domaine forestier.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22179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2604"/>
            <a:ext cx="10515600" cy="1127125"/>
          </a:xfrm>
        </p:spPr>
        <p:txBody>
          <a:bodyPr>
            <a:normAutofit/>
          </a:bodyPr>
          <a:lstStyle/>
          <a:p>
            <a:pPr marL="0" marR="2870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Cette SA t’aidera à vérifier tes perceptions du monde du travail en plus de voir l’importance de la mathématique et de la science dans le domaine de la forêt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560577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804"/>
            <a:ext cx="10515600" cy="2498726"/>
          </a:xfrm>
        </p:spPr>
        <p:txBody>
          <a:bodyPr>
            <a:normAutofit/>
          </a:bodyPr>
          <a:lstStyle/>
          <a:p>
            <a:pPr marL="0" marR="2870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cap="all" dirty="0">
                <a:solidFill>
                  <a:srgbClr val="76B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Cette situation d’apprentissage (SA) se vit en 4e secondaire et est en lien avec :</a:t>
            </a:r>
          </a:p>
          <a:p>
            <a:pPr marL="0" marR="2870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3200" b="1" dirty="0">
              <a:solidFill>
                <a:srgbClr val="76BA1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  <a:p>
            <a:pPr marR="287020">
              <a:spcBef>
                <a:spcPts val="0"/>
              </a:spcBef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Un contenu en orientation scolaire et professionnelle (COSP)</a:t>
            </a:r>
          </a:p>
          <a:p>
            <a:pPr marR="287020">
              <a:spcBef>
                <a:spcPts val="0"/>
              </a:spcBef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La science (ST et ATS)</a:t>
            </a:r>
          </a:p>
          <a:p>
            <a:pPr marR="287020">
              <a:spcBef>
                <a:spcPts val="0"/>
              </a:spcBef>
            </a:pPr>
            <a:r>
              <a:rPr lang="fr-FR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Et/ou la mathématique (CST, TS, SN)</a:t>
            </a:r>
            <a:endParaRPr lang="fr-FR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31874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2"/>
            <a:ext cx="10515600" cy="1127125"/>
          </a:xfrm>
        </p:spPr>
        <p:txBody>
          <a:bodyPr>
            <a:normAutofit/>
          </a:bodyPr>
          <a:lstStyle/>
          <a:p>
            <a:pPr marL="0" marR="2870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En science (ST-ATS), ces apprentissages t’amèneront à développer les connaissances et les compétences suivantes 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DD81EBF9-6F61-69DE-0262-0022F5B7F20A}"/>
              </a:ext>
            </a:extLst>
          </p:cNvPr>
          <p:cNvSpPr txBox="1">
            <a:spLocks/>
          </p:cNvSpPr>
          <p:nvPr/>
        </p:nvSpPr>
        <p:spPr>
          <a:xfrm>
            <a:off x="838199" y="2814902"/>
            <a:ext cx="10515600" cy="1664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8702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5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Dans la compétence « mettre à profit ses connaissances scientifiques et technologiques » tu seras amené à interpréter des problématiques scientifiques et réinvestir tes connaissances scientifiques en univers matériel et technologique principalement.</a:t>
            </a:r>
            <a:br>
              <a:rPr lang="fr-FR" sz="25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</a:br>
            <a:endParaRPr lang="fr-FR" sz="2500" dirty="0">
              <a:solidFill>
                <a:srgbClr val="1919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564169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2"/>
            <a:ext cx="10515600" cy="1127125"/>
          </a:xfrm>
        </p:spPr>
        <p:txBody>
          <a:bodyPr>
            <a:normAutofit/>
          </a:bodyPr>
          <a:lstStyle/>
          <a:p>
            <a:pPr marL="0" marR="2870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En mathématique (CST-TS-SN), ces apprentissages t’amèneront à développer les connaissances et les compétences suivantes 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DD81EBF9-6F61-69DE-0262-0022F5B7F20A}"/>
              </a:ext>
            </a:extLst>
          </p:cNvPr>
          <p:cNvSpPr txBox="1">
            <a:spLocks/>
          </p:cNvSpPr>
          <p:nvPr/>
        </p:nvSpPr>
        <p:spPr>
          <a:xfrm>
            <a:off x="838199" y="2814902"/>
            <a:ext cx="10515600" cy="1664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8702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5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Dans la compétence « déployer un raisonnement mathématique », tu seras amené à mettre en œuvre un raisonnement mathématique en utilisant des concepts et des processus, et en justifiant les étapes qui s’y rapportent.</a:t>
            </a:r>
            <a:br>
              <a:rPr lang="fr-FR" sz="25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</a:br>
            <a:endParaRPr lang="fr-FR" sz="2500" dirty="0">
              <a:solidFill>
                <a:srgbClr val="1919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14856017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7D1A42-EC56-EB57-AA15-25B8AF4B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619" cy="819573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50D0C-3D68-5001-C769-1B8084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2"/>
            <a:ext cx="10515600" cy="3039798"/>
          </a:xfrm>
        </p:spPr>
        <p:txBody>
          <a:bodyPr>
            <a:normAutofit/>
          </a:bodyPr>
          <a:lstStyle/>
          <a:p>
            <a:pPr marL="0" marR="2870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Si tu as vécu précédemment l’activité pédagogique COSP, tu as appris combien il est important de toujours vérifier ses perceptions auprès de sources fiables pour faire de meilleurs choix dans la vie.</a:t>
            </a:r>
          </a:p>
          <a:p>
            <a:pPr marL="0" marR="28702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2500" b="1" dirty="0">
              <a:solidFill>
                <a:srgbClr val="1919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hau Philomene One"/>
            </a:endParaRPr>
          </a:p>
          <a:p>
            <a:pPr marL="0" marR="2870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hau Philomene One"/>
              </a:rPr>
              <a:t>Afin d’introduire la SA en science et en mathématique, faisons un exercice pour connaître certaines de tes perceptions au sujet du domaine de la forêt.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6E70A-F9DF-8DF1-6746-F77F3FC7CB31}"/>
              </a:ext>
            </a:extLst>
          </p:cNvPr>
          <p:cNvSpPr/>
          <p:nvPr/>
        </p:nvSpPr>
        <p:spPr>
          <a:xfrm>
            <a:off x="0" y="6392333"/>
            <a:ext cx="12192000" cy="465667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874386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4A1E7D-E283-CE86-F695-5E90F9BA6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40" y="0"/>
            <a:ext cx="10287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5EFD7-CBC6-BA41-3E4E-06442651B8F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6BA1B"/>
          </a:solidFill>
          <a:ln>
            <a:solidFill>
              <a:srgbClr val="76BA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4C1A24-E9A3-C643-797D-A51A160F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2406385"/>
            <a:ext cx="5283200" cy="2045230"/>
          </a:xfrm>
        </p:spPr>
        <p:txBody>
          <a:bodyPr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hau Philomene One"/>
              </a:rPr>
              <a:t>À mains levées, qui parmi vous croyez que :</a:t>
            </a:r>
          </a:p>
        </p:txBody>
      </p:sp>
    </p:spTree>
    <p:extLst>
      <p:ext uri="{BB962C8B-B14F-4D97-AF65-F5344CB8AC3E}">
        <p14:creationId xmlns:p14="http://schemas.microsoft.com/office/powerpoint/2010/main" val="27991560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414</Words>
  <Application>Microsoft Office PowerPoint</Application>
  <PresentationFormat>Grand écran</PresentationFormat>
  <Paragraphs>34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Open Sans Extrabold</vt:lpstr>
      <vt:lpstr>Thème Office</vt:lpstr>
      <vt:lpstr>MISSION FORÊT ET DU MONDE DU TRAVAIL la science et les mathématiques dans une forêt en changement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À mains levées, qui parmi vous croyez que :</vt:lpstr>
      <vt:lpstr>Les travailleurs forestiers abîment la forêt et nuisent à l’environnement.</vt:lpstr>
      <vt:lpstr>Les filles n’ont pas vraiment leur place en foresterie.</vt:lpstr>
      <vt:lpstr>La technologie est peu utilisée au sein de ce secteur d’emploi.</vt:lpstr>
      <vt:lpstr>Les possibilités d’études et d’emploi dans ce domaine sont peu variées.</vt:lpstr>
      <vt:lpstr>Ce sont des emplois peu payants et difficiles physiquement.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MONDE DU TRAVAIL ACTIVITÉ PÉDAGOGIQUE COSP</dc:title>
  <dc:creator>Alexandre Pelletier-Hétu</dc:creator>
  <cp:lastModifiedBy>Alexandre Pelletier-Hétu</cp:lastModifiedBy>
  <cp:revision>45</cp:revision>
  <dcterms:created xsi:type="dcterms:W3CDTF">2023-07-25T22:33:18Z</dcterms:created>
  <dcterms:modified xsi:type="dcterms:W3CDTF">2023-10-23T21:18:14Z</dcterms:modified>
</cp:coreProperties>
</file>