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93" r:id="rId5"/>
    <p:sldId id="294" r:id="rId6"/>
    <p:sldId id="295" r:id="rId7"/>
    <p:sldId id="296" r:id="rId8"/>
    <p:sldId id="265" r:id="rId9"/>
    <p:sldId id="260" r:id="rId10"/>
    <p:sldId id="297" r:id="rId11"/>
    <p:sldId id="298" r:id="rId12"/>
    <p:sldId id="299" r:id="rId13"/>
    <p:sldId id="300" r:id="rId14"/>
    <p:sldId id="301" r:id="rId15"/>
    <p:sldId id="266" r:id="rId16"/>
    <p:sldId id="303" r:id="rId17"/>
    <p:sldId id="262" r:id="rId18"/>
    <p:sldId id="304"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9747"/>
    <a:srgbClr val="76BA1B"/>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0" autoAdjust="0"/>
    <p:restoredTop sz="94660"/>
  </p:normalViewPr>
  <p:slideViewPr>
    <p:cSldViewPr snapToGrid="0">
      <p:cViewPr varScale="1">
        <p:scale>
          <a:sx n="113" d="100"/>
          <a:sy n="113" d="100"/>
        </p:scale>
        <p:origin x="426" y="-10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33920-20A2-8608-D7F7-789411C620E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237E5AD0-A278-72A9-0C96-AAB188D188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FA969D5-F27E-0DAE-0093-629DE41E274B}"/>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5" name="Espace réservé du pied de page 4">
            <a:extLst>
              <a:ext uri="{FF2B5EF4-FFF2-40B4-BE49-F238E27FC236}">
                <a16:creationId xmlns:a16="http://schemas.microsoft.com/office/drawing/2014/main" id="{D4036A79-1B90-371C-C938-13E16C8794A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FB3100A-2501-E562-8D60-A5ACBCDEA364}"/>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3364119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A94F11-9FF2-D616-5979-5EFC1A57632F}"/>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FD04E9B-BE2E-B447-EED0-F02E40CC19B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F788762-17EE-B5DE-C33D-649767DBF12A}"/>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5" name="Espace réservé du pied de page 4">
            <a:extLst>
              <a:ext uri="{FF2B5EF4-FFF2-40B4-BE49-F238E27FC236}">
                <a16:creationId xmlns:a16="http://schemas.microsoft.com/office/drawing/2014/main" id="{2BA8FDC6-14E1-D346-4A8A-EBCDBF2587A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2C20F8C-A174-3F33-0EA5-3D3910075A53}"/>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31098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1976218-0876-BD84-66D1-81F318695E8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B1747B71-9CF5-D017-3EA0-1531F9AEB71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2CBE7CE-15FB-E1EE-E52A-C92DBD3E2FF0}"/>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5" name="Espace réservé du pied de page 4">
            <a:extLst>
              <a:ext uri="{FF2B5EF4-FFF2-40B4-BE49-F238E27FC236}">
                <a16:creationId xmlns:a16="http://schemas.microsoft.com/office/drawing/2014/main" id="{7B25ED42-C6EA-5999-6650-E989C4CFA39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D66770A-E8DD-DC91-2ED2-A36A1A8E0F45}"/>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505151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4A242-C256-1B8A-DC38-8E9ACFF48AC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7340F1A-E8FB-EC89-8301-E700DDBDBF1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298EF2A-17BC-70A8-83D3-67A8A2F029AA}"/>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5" name="Espace réservé du pied de page 4">
            <a:extLst>
              <a:ext uri="{FF2B5EF4-FFF2-40B4-BE49-F238E27FC236}">
                <a16:creationId xmlns:a16="http://schemas.microsoft.com/office/drawing/2014/main" id="{D2210AD2-B158-4B27-68A5-E940041C4EE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4A144D6-E665-39AD-5426-B24D396B471A}"/>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232490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FFA5EF-091A-CB1F-4E40-73E39FF3A31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EF1BC589-E39F-085E-B7B2-9E0B52F5DB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FF5140F-2B0A-7084-B1C4-B2F0483E6552}"/>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5" name="Espace réservé du pied de page 4">
            <a:extLst>
              <a:ext uri="{FF2B5EF4-FFF2-40B4-BE49-F238E27FC236}">
                <a16:creationId xmlns:a16="http://schemas.microsoft.com/office/drawing/2014/main" id="{36F14E83-06B0-9573-6314-2CA6FF59F21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CEFCA61-7091-BD78-A6B7-3A37D8B4DE8C}"/>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1869318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B6E3AA-9D6A-7A4D-9762-07B0A247BEA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496B2B12-817D-DD69-C02E-D7E5696AEA0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82EC640-AF91-3194-C608-565AF1A56F2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4EE4EE6A-AC16-5A47-F7DF-A765E1775A77}"/>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6" name="Espace réservé du pied de page 5">
            <a:extLst>
              <a:ext uri="{FF2B5EF4-FFF2-40B4-BE49-F238E27FC236}">
                <a16:creationId xmlns:a16="http://schemas.microsoft.com/office/drawing/2014/main" id="{B4C1BFF9-3321-AE69-7676-E643FCA8C655}"/>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A975C8C-D470-37F9-5027-52FEDF0F0F50}"/>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422192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D8F772-94C8-4992-F3FB-E77D20381BE1}"/>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B419F9B8-4F76-D368-EC7B-D45FA933C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6E87329-D53C-7116-A42D-EAA348FD59C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3501D51-E9DD-F131-D941-DF9B2900CE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2D26C74-DABC-9E74-49B9-A294AC13F3D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8350D882-3632-4250-845C-4522583BDDB8}"/>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8" name="Espace réservé du pied de page 7">
            <a:extLst>
              <a:ext uri="{FF2B5EF4-FFF2-40B4-BE49-F238E27FC236}">
                <a16:creationId xmlns:a16="http://schemas.microsoft.com/office/drawing/2014/main" id="{66490548-7118-1FAA-D3F5-1D431413CA3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6348D249-EF5C-56D9-8195-0D1C6CBC3477}"/>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1244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4EB976-2E9C-2236-03F2-C7B96C9B05C2}"/>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565E50A-4299-750F-F137-DA85A45F4603}"/>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4" name="Espace réservé du pied de page 3">
            <a:extLst>
              <a:ext uri="{FF2B5EF4-FFF2-40B4-BE49-F238E27FC236}">
                <a16:creationId xmlns:a16="http://schemas.microsoft.com/office/drawing/2014/main" id="{3A38BD87-AD4E-4A30-2ED5-6A2386C4CB33}"/>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A73E2E00-1E05-50FD-2A07-47EC7A355E5E}"/>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3741939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1D7BAD-AB2A-D25C-226C-A98276A8C1FF}"/>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3" name="Espace réservé du pied de page 2">
            <a:extLst>
              <a:ext uri="{FF2B5EF4-FFF2-40B4-BE49-F238E27FC236}">
                <a16:creationId xmlns:a16="http://schemas.microsoft.com/office/drawing/2014/main" id="{09350EB5-8611-7BA2-A6CB-55ACBDF1272F}"/>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E8E8D1DB-E3AA-D71C-ECCE-810533B918FC}"/>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926231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8D3BF-750A-640C-FDB8-DA395E51E51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DAC337FE-2D09-6419-F096-1392D20285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C549D791-2560-86A7-ABF4-D9FE72247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FF3B93F-4B21-08AD-FF62-9B5FDB112CE3}"/>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6" name="Espace réservé du pied de page 5">
            <a:extLst>
              <a:ext uri="{FF2B5EF4-FFF2-40B4-BE49-F238E27FC236}">
                <a16:creationId xmlns:a16="http://schemas.microsoft.com/office/drawing/2014/main" id="{959FFDAD-0165-593A-5E00-3B920A1C3C8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051B92E-7DEC-EA3F-E91C-BBD28F880B1C}"/>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4039373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8F9A20-AEDD-AF6A-23B3-A36A06DF1FD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44223EEB-C460-ACAC-8C03-8B11039116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6E02AC23-2974-4E34-25E3-DDA50653C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BF21776-9FBE-3A17-8C2C-0AA30679B527}"/>
              </a:ext>
            </a:extLst>
          </p:cNvPr>
          <p:cNvSpPr>
            <a:spLocks noGrp="1"/>
          </p:cNvSpPr>
          <p:nvPr>
            <p:ph type="dt" sz="half" idx="10"/>
          </p:nvPr>
        </p:nvSpPr>
        <p:spPr/>
        <p:txBody>
          <a:bodyPr/>
          <a:lstStyle/>
          <a:p>
            <a:fld id="{8B282C4D-697C-4251-A9B5-50CFE48DD772}" type="datetimeFigureOut">
              <a:rPr lang="fr-CA" smtClean="0"/>
              <a:t>2023-10-23</a:t>
            </a:fld>
            <a:endParaRPr lang="fr-CA"/>
          </a:p>
        </p:txBody>
      </p:sp>
      <p:sp>
        <p:nvSpPr>
          <p:cNvPr id="6" name="Espace réservé du pied de page 5">
            <a:extLst>
              <a:ext uri="{FF2B5EF4-FFF2-40B4-BE49-F238E27FC236}">
                <a16:creationId xmlns:a16="http://schemas.microsoft.com/office/drawing/2014/main" id="{07964EAB-D120-45C8-11CB-CEBAB8D4CBA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869CF307-478E-4A8A-9B02-EC6798DCFD87}"/>
              </a:ext>
            </a:extLst>
          </p:cNvPr>
          <p:cNvSpPr>
            <a:spLocks noGrp="1"/>
          </p:cNvSpPr>
          <p:nvPr>
            <p:ph type="sldNum" sz="quarter" idx="12"/>
          </p:nvPr>
        </p:nvSpPr>
        <p:spPr/>
        <p:txBody>
          <a:bodyPr/>
          <a:lstStyle/>
          <a:p>
            <a:fld id="{22CBEC4E-000C-4546-865E-5BA25B3D7AE1}" type="slidenum">
              <a:rPr lang="fr-CA" smtClean="0"/>
              <a:t>‹N°›</a:t>
            </a:fld>
            <a:endParaRPr lang="fr-CA"/>
          </a:p>
        </p:txBody>
      </p:sp>
    </p:spTree>
    <p:extLst>
      <p:ext uri="{BB962C8B-B14F-4D97-AF65-F5344CB8AC3E}">
        <p14:creationId xmlns:p14="http://schemas.microsoft.com/office/powerpoint/2010/main" val="167797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025C3E5-68CA-C052-FF67-D4F37DA43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01BC035-0177-DD2A-6433-DE231A693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CD35C46-A6A7-412E-4B70-BB32CD0BF8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82C4D-697C-4251-A9B5-50CFE48DD772}" type="datetimeFigureOut">
              <a:rPr lang="fr-CA" smtClean="0"/>
              <a:t>2023-10-23</a:t>
            </a:fld>
            <a:endParaRPr lang="fr-CA"/>
          </a:p>
        </p:txBody>
      </p:sp>
      <p:sp>
        <p:nvSpPr>
          <p:cNvPr id="5" name="Espace réservé du pied de page 4">
            <a:extLst>
              <a:ext uri="{FF2B5EF4-FFF2-40B4-BE49-F238E27FC236}">
                <a16:creationId xmlns:a16="http://schemas.microsoft.com/office/drawing/2014/main" id="{A7E0FE0E-4F0A-93E9-5EB0-65C4B5BBC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7A042A3B-1B1A-0E3E-2CCE-979A64F3C3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BEC4E-000C-4546-865E-5BA25B3D7AE1}" type="slidenum">
              <a:rPr lang="fr-CA" smtClean="0"/>
              <a:t>‹N°›</a:t>
            </a:fld>
            <a:endParaRPr lang="fr-CA"/>
          </a:p>
        </p:txBody>
      </p:sp>
    </p:spTree>
    <p:extLst>
      <p:ext uri="{BB962C8B-B14F-4D97-AF65-F5344CB8AC3E}">
        <p14:creationId xmlns:p14="http://schemas.microsoft.com/office/powerpoint/2010/main" val="1453680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F958DE-9AE8-7A5D-5784-856720E44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1634"/>
            <a:ext cx="12191999" cy="8127999"/>
          </a:xfrm>
          <a:prstGeom prst="rect">
            <a:avLst/>
          </a:prstGeom>
        </p:spPr>
      </p:pic>
      <p:sp>
        <p:nvSpPr>
          <p:cNvPr id="6" name="Rectangle 5">
            <a:extLst>
              <a:ext uri="{FF2B5EF4-FFF2-40B4-BE49-F238E27FC236}">
                <a16:creationId xmlns:a16="http://schemas.microsoft.com/office/drawing/2014/main" id="{7745EFD7-CBC6-BA41-3E4E-06442651B8F1}"/>
              </a:ext>
            </a:extLst>
          </p:cNvPr>
          <p:cNvSpPr/>
          <p:nvPr/>
        </p:nvSpPr>
        <p:spPr>
          <a:xfrm>
            <a:off x="0" y="5571067"/>
            <a:ext cx="12192000" cy="1286933"/>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C64C1A24-E9A3-C643-797D-A51A160F6C74}"/>
              </a:ext>
            </a:extLst>
          </p:cNvPr>
          <p:cNvSpPr>
            <a:spLocks noGrp="1"/>
          </p:cNvSpPr>
          <p:nvPr>
            <p:ph type="ctrTitle"/>
          </p:nvPr>
        </p:nvSpPr>
        <p:spPr>
          <a:xfrm>
            <a:off x="0" y="1960032"/>
            <a:ext cx="12192000" cy="1947333"/>
          </a:xfrm>
        </p:spPr>
        <p:txBody>
          <a:bodyPr>
            <a:noAutofit/>
          </a:bodyPr>
          <a:lstStyle/>
          <a:p>
            <a:r>
              <a:rPr lang="fr-CA" sz="55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MISSION FORÊT</a:t>
            </a:r>
            <a:br>
              <a:rPr lang="fr-CA" sz="5500" b="1" dirty="0">
                <a:latin typeface="Open Sans Extrabold" panose="020B0906030804020204" pitchFamily="34" charset="0"/>
                <a:ea typeface="Open Sans Extrabold" panose="020B0906030804020204" pitchFamily="34" charset="0"/>
                <a:cs typeface="Open Sans Extrabold" panose="020B0906030804020204" pitchFamily="34" charset="0"/>
              </a:rPr>
            </a:br>
            <a:r>
              <a:rPr lang="fr-CA" sz="5500" b="1"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rPr>
              <a:t>ET DU MONDE DU TRAVAIL</a:t>
            </a:r>
            <a:br>
              <a:rPr lang="fr-CA" sz="5500" b="1"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fr-FR" sz="1800"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la science et les mathématiques dans une forêt en changement</a:t>
            </a:r>
            <a:endParaRPr lang="fr-CA" sz="1800" b="1"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 name="Sous-titre 2">
            <a:extLst>
              <a:ext uri="{FF2B5EF4-FFF2-40B4-BE49-F238E27FC236}">
                <a16:creationId xmlns:a16="http://schemas.microsoft.com/office/drawing/2014/main" id="{10460D6E-C124-5593-9D2E-92801CC4AFCC}"/>
              </a:ext>
            </a:extLst>
          </p:cNvPr>
          <p:cNvSpPr>
            <a:spLocks noGrp="1"/>
          </p:cNvSpPr>
          <p:nvPr>
            <p:ph type="subTitle" idx="1"/>
          </p:nvPr>
        </p:nvSpPr>
        <p:spPr>
          <a:xfrm>
            <a:off x="0" y="5854169"/>
            <a:ext cx="12192000" cy="783696"/>
          </a:xfrm>
        </p:spPr>
        <p:txBody>
          <a:bodyPr>
            <a:normAutofit/>
          </a:bodyPr>
          <a:lstStyle/>
          <a:p>
            <a:pPr marL="0" lvl="0" indent="0" algn="ctr" rtl="0">
              <a:spcBef>
                <a:spcPts val="0"/>
              </a:spcBef>
              <a:spcAft>
                <a:spcPts val="0"/>
              </a:spcAft>
              <a:buSzPts val="1400"/>
              <a:buNone/>
            </a:pPr>
            <a:r>
              <a:rPr lang="fr-FR" sz="32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hau Philomene One"/>
              </a:rPr>
              <a:t>LA CONCLUSION</a:t>
            </a:r>
            <a:endParaRPr lang="fr-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084160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5435598"/>
            <a:ext cx="10515600" cy="778935"/>
          </a:xfrm>
        </p:spPr>
        <p:txBody>
          <a:bodyPr>
            <a:normAutofit/>
          </a:bodyPr>
          <a:lstStyle/>
          <a:p>
            <a:pPr marL="0" marR="287020" lvl="0" indent="0" algn="ctr" rtl="0">
              <a:spcBef>
                <a:spcPts val="0"/>
              </a:spcBef>
              <a:spcAft>
                <a:spcPts val="0"/>
              </a:spcAft>
              <a:buNone/>
            </a:pPr>
            <a:r>
              <a:rPr lang="fr-FR" sz="2500" cap="all"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Les possibilités d’études et le nombre d’emplois dans le domaine forestier sont très variés !</a:t>
            </a: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contenu 2">
            <a:extLst>
              <a:ext uri="{FF2B5EF4-FFF2-40B4-BE49-F238E27FC236}">
                <a16:creationId xmlns:a16="http://schemas.microsoft.com/office/drawing/2014/main" id="{E620977A-2DA5-9753-C5E6-8BE64317C342}"/>
              </a:ext>
            </a:extLst>
          </p:cNvPr>
          <p:cNvSpPr txBox="1">
            <a:spLocks/>
          </p:cNvSpPr>
          <p:nvPr/>
        </p:nvSpPr>
        <p:spPr>
          <a:xfrm>
            <a:off x="838200" y="643467"/>
            <a:ext cx="10515600" cy="333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287020">
              <a:spcBef>
                <a:spcPts val="0"/>
              </a:spcBef>
            </a:pPr>
            <a:endParaRPr lang="fr-FR" b="1" dirty="0">
              <a:latin typeface="Open Sans" panose="020B0606030504020204" pitchFamily="34" charset="0"/>
              <a:ea typeface="Open Sans" panose="020B0606030504020204" pitchFamily="34" charset="0"/>
              <a:cs typeface="Open Sans" panose="020B0606030504020204" pitchFamily="34" charset="0"/>
              <a:sym typeface="Chau Philomene One"/>
            </a:endParaRPr>
          </a:p>
        </p:txBody>
      </p:sp>
      <p:sp>
        <p:nvSpPr>
          <p:cNvPr id="5" name="Espace réservé du contenu 2">
            <a:extLst>
              <a:ext uri="{FF2B5EF4-FFF2-40B4-BE49-F238E27FC236}">
                <a16:creationId xmlns:a16="http://schemas.microsoft.com/office/drawing/2014/main" id="{BBFE12E5-5D6E-3D51-431B-BCB2441F9C86}"/>
              </a:ext>
            </a:extLst>
          </p:cNvPr>
          <p:cNvSpPr txBox="1">
            <a:spLocks/>
          </p:cNvSpPr>
          <p:nvPr/>
        </p:nvSpPr>
        <p:spPr>
          <a:xfrm>
            <a:off x="838200" y="2044697"/>
            <a:ext cx="10515600" cy="2023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287020" indent="0" algn="ctr">
              <a:spcBef>
                <a:spcPts val="0"/>
              </a:spcBef>
              <a:buFont typeface="Arial" panose="020B0604020202020204" pitchFamily="34" charset="0"/>
              <a:buNone/>
            </a:pPr>
            <a:r>
              <a:rPr lang="fr-FR" sz="2500" cap="all"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Réponse C</a:t>
            </a:r>
          </a:p>
          <a:p>
            <a:pPr marL="0" marR="287020" indent="0" algn="ctr">
              <a:spcBef>
                <a:spcPts val="0"/>
              </a:spcBef>
              <a:buFont typeface="Arial" panose="020B0604020202020204" pitchFamily="34" charset="0"/>
              <a:buNone/>
            </a:pPr>
            <a:endParaRPr lang="fr-FR" sz="2500" cap="all"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a:p>
            <a:pPr marL="0" marR="287020" indent="0" algn="ctr">
              <a:spcBef>
                <a:spcPts val="0"/>
              </a:spcBef>
              <a:buFont typeface="Arial" panose="020B0604020202020204" pitchFamily="34" charset="0"/>
              <a:buNone/>
            </a:pPr>
            <a:r>
              <a:rPr lang="fr-FR" sz="2500" cap="all"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Il existe plus de 30 métiers liés à la forêt et plus de 31 programmes d’études en formation professionnelle, collégiale et universitaire.</a:t>
            </a:r>
          </a:p>
        </p:txBody>
      </p:sp>
    </p:spTree>
    <p:extLst>
      <p:ext uri="{BB962C8B-B14F-4D97-AF65-F5344CB8AC3E}">
        <p14:creationId xmlns:p14="http://schemas.microsoft.com/office/powerpoint/2010/main" val="339976954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45EFD7-CBC6-BA41-3E4E-06442651B8F1}"/>
              </a:ext>
            </a:extLst>
          </p:cNvPr>
          <p:cNvSpPr/>
          <p:nvPr/>
        </p:nvSpPr>
        <p:spPr>
          <a:xfrm>
            <a:off x="0" y="0"/>
            <a:ext cx="6096000" cy="6858000"/>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C64C1A24-E9A3-C643-797D-A51A160F6C74}"/>
              </a:ext>
            </a:extLst>
          </p:cNvPr>
          <p:cNvSpPr>
            <a:spLocks noGrp="1"/>
          </p:cNvSpPr>
          <p:nvPr>
            <p:ph type="ctrTitle"/>
          </p:nvPr>
        </p:nvSpPr>
        <p:spPr>
          <a:xfrm>
            <a:off x="406400" y="1295267"/>
            <a:ext cx="5283200" cy="4366948"/>
          </a:xfrm>
        </p:spPr>
        <p:txBody>
          <a:bodyPr>
            <a:noAutofit/>
          </a:bodyPr>
          <a:lstStyle/>
          <a:p>
            <a:pPr marL="0" lvl="0" indent="0" algn="l" rtl="0">
              <a:lnSpc>
                <a:spcPct val="100000"/>
              </a:lnSpc>
              <a:spcBef>
                <a:spcPts val="0"/>
              </a:spcBef>
              <a:spcAft>
                <a:spcPts val="0"/>
              </a:spcAft>
              <a:buSzPts val="1400"/>
              <a:buNone/>
            </a:pPr>
            <a: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À mains levées : Vrai ou faux? </a:t>
            </a: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Ce sont des emplois difficiles physiquement et peu payants.</a:t>
            </a:r>
          </a:p>
        </p:txBody>
      </p:sp>
      <p:pic>
        <p:nvPicPr>
          <p:cNvPr id="4" name="Image 3">
            <a:extLst>
              <a:ext uri="{FF2B5EF4-FFF2-40B4-BE49-F238E27FC236}">
                <a16:creationId xmlns:a16="http://schemas.microsoft.com/office/drawing/2014/main" id="{24F67803-6D0A-B5AD-914B-B6C7D65AD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93259"/>
            <a:ext cx="6096000" cy="9144000"/>
          </a:xfrm>
          <a:prstGeom prst="rect">
            <a:avLst/>
          </a:prstGeom>
        </p:spPr>
      </p:pic>
    </p:spTree>
    <p:extLst>
      <p:ext uri="{BB962C8B-B14F-4D97-AF65-F5344CB8AC3E}">
        <p14:creationId xmlns:p14="http://schemas.microsoft.com/office/powerpoint/2010/main" val="126088772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1151997"/>
            <a:ext cx="10515600" cy="4088340"/>
          </a:xfrm>
        </p:spPr>
        <p:txBody>
          <a:bodyPr>
            <a:normAutofit/>
          </a:bodyPr>
          <a:lstStyle/>
          <a:p>
            <a:pPr marL="0" marR="287020" lvl="0" indent="0" algn="l" rtl="0">
              <a:spcBef>
                <a:spcPts val="0"/>
              </a:spcBef>
              <a:spcAft>
                <a:spcPts val="0"/>
              </a:spcAft>
              <a:buNone/>
            </a:pPr>
            <a:r>
              <a:rPr lang="fr-FR" sz="3200" b="1"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FAUX</a:t>
            </a:r>
          </a:p>
          <a:p>
            <a:pPr marL="0" marR="287020" lvl="0" indent="0" algn="l" rtl="0">
              <a:spcBef>
                <a:spcPts val="0"/>
              </a:spcBef>
              <a:spcAft>
                <a:spcPts val="0"/>
              </a:spcAft>
              <a:buNone/>
            </a:pPr>
            <a:endParaRPr lang="fr-FR" sz="3200" b="1" dirty="0">
              <a:solidFill>
                <a:srgbClr val="76BA1B"/>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Un grand nombre d’emplois s’effectuent dans un bureau, en laboratoire et en industrie.</a:t>
            </a:r>
          </a:p>
          <a:p>
            <a:pPr marR="287020">
              <a:spcBef>
                <a:spcPts val="0"/>
              </a:spcBef>
            </a:pPr>
            <a:endPar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Selon le niveau d'études et le type d'emploi, la majorité des salaires varie entre</a:t>
            </a:r>
          </a:p>
          <a:p>
            <a:pPr marR="287020">
              <a:spcBef>
                <a:spcPts val="0"/>
              </a:spcBef>
            </a:pPr>
            <a:endPar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37 000$ et 100 000$ par an.</a:t>
            </a:r>
          </a:p>
          <a:p>
            <a:pPr marR="287020">
              <a:spcBef>
                <a:spcPts val="0"/>
              </a:spcBef>
            </a:pPr>
            <a:endPar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endParaRPr>
          </a:p>
          <a:p>
            <a:pPr marL="0" marR="287020" indent="0">
              <a:spcBef>
                <a:spcPts val="0"/>
              </a:spcBef>
              <a:buNone/>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 L’expérience augmente ces salaires.</a:t>
            </a: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990532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2011099"/>
            <a:ext cx="10515600" cy="2370136"/>
          </a:xfrm>
        </p:spPr>
        <p:txBody>
          <a:bodyPr>
            <a:normAutofit/>
          </a:bodyPr>
          <a:lstStyle/>
          <a:p>
            <a:pPr marL="0" marR="287020" lvl="0" indent="0" algn="l" rtl="0">
              <a:spcBef>
                <a:spcPts val="0"/>
              </a:spcBef>
              <a:spcAft>
                <a:spcPts val="0"/>
              </a:spcAft>
              <a:buNone/>
            </a:pPr>
            <a:r>
              <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En conclusion, apprendre à </a:t>
            </a:r>
            <a:r>
              <a:rPr lang="fr-FR" sz="3200" b="1"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VÉRIFIER</a:t>
            </a:r>
            <a:r>
              <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 tes </a:t>
            </a:r>
            <a:r>
              <a:rPr lang="fr-FR" sz="3200" b="1"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perceptions</a:t>
            </a:r>
            <a:r>
              <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 te sera très utile dans de nombreux contextes dans ta vie.</a:t>
            </a:r>
          </a:p>
          <a:p>
            <a:pPr marL="0" marR="287020" lvl="0" indent="0" algn="l" rtl="0">
              <a:spcBef>
                <a:spcPts val="0"/>
              </a:spcBef>
              <a:spcAft>
                <a:spcPts val="0"/>
              </a:spcAft>
              <a:buNone/>
            </a:pPr>
            <a:endPar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a:p>
            <a:pPr marL="0" marR="287020" lvl="0" indent="0" algn="l" rtl="0">
              <a:spcBef>
                <a:spcPts val="0"/>
              </a:spcBef>
              <a:spcAft>
                <a:spcPts val="0"/>
              </a:spcAft>
              <a:buNone/>
            </a:pPr>
            <a:r>
              <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Nommez des exemples de contextes ?</a:t>
            </a:r>
            <a:endPar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endParaRP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25104750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1627850"/>
            <a:ext cx="10515600" cy="3136634"/>
          </a:xfrm>
        </p:spPr>
        <p:txBody>
          <a:bodyPr>
            <a:normAutofit/>
          </a:bodyPr>
          <a:lstStyle/>
          <a:p>
            <a:pPr marL="0" marR="287020" lvl="0" indent="0" algn="l" rtl="0">
              <a:spcBef>
                <a:spcPts val="0"/>
              </a:spcBef>
              <a:spcAft>
                <a:spcPts val="0"/>
              </a:spcAft>
              <a:buNone/>
            </a:pPr>
            <a:r>
              <a:rPr lang="fr-FR" sz="3500" b="1" cap="all"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Voici des exemples :</a:t>
            </a:r>
          </a:p>
          <a:p>
            <a:pPr marL="0" marR="287020" lvl="0" indent="0" algn="l" rtl="0">
              <a:spcBef>
                <a:spcPts val="0"/>
              </a:spcBef>
              <a:spcAft>
                <a:spcPts val="0"/>
              </a:spcAft>
              <a:buNone/>
            </a:pPr>
            <a:endPar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a:p>
            <a:pPr marR="287020">
              <a:spcBef>
                <a:spcPts val="0"/>
              </a:spcBef>
            </a:pPr>
            <a:r>
              <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rPr>
              <a:t>Faire un achat important (vélo, ordinateur, véhicule, maison, voyage…)</a:t>
            </a:r>
          </a:p>
          <a:p>
            <a:pPr marR="287020">
              <a:spcBef>
                <a:spcPts val="0"/>
              </a:spcBef>
            </a:pPr>
            <a:endPar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rPr>
              <a:t>Expérimenter de nouveaux loisirs, recettes, sports…</a:t>
            </a:r>
          </a:p>
          <a:p>
            <a:pPr marR="287020">
              <a:spcBef>
                <a:spcPts val="0"/>
              </a:spcBef>
            </a:pPr>
            <a:endPar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rPr>
              <a:t>Faire ton futur choix d’études et/ou de métier/ profession</a:t>
            </a:r>
          </a:p>
          <a:p>
            <a:pPr marL="0" marR="287020" lvl="0" indent="0" algn="l" rtl="0">
              <a:spcBef>
                <a:spcPts val="0"/>
              </a:spcBef>
              <a:spcAft>
                <a:spcPts val="0"/>
              </a:spcAft>
              <a:buNone/>
            </a:pPr>
            <a:endPar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a:p>
            <a:pPr marL="0" marR="287020" lvl="0" indent="0" algn="l" rtl="0">
              <a:spcBef>
                <a:spcPts val="0"/>
              </a:spcBef>
              <a:spcAft>
                <a:spcPts val="0"/>
              </a:spcAft>
              <a:buNone/>
            </a:pPr>
            <a:endPar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77281658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593F948-52FF-0FA5-3DB1-352F72B41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67600"/>
            <a:ext cx="12192000" cy="16256000"/>
          </a:xfrm>
          <a:prstGeom prst="rect">
            <a:avLst/>
          </a:prstGeom>
        </p:spPr>
      </p:pic>
      <p:sp>
        <p:nvSpPr>
          <p:cNvPr id="6" name="Rectangle 5">
            <a:extLst>
              <a:ext uri="{FF2B5EF4-FFF2-40B4-BE49-F238E27FC236}">
                <a16:creationId xmlns:a16="http://schemas.microsoft.com/office/drawing/2014/main" id="{7745EFD7-CBC6-BA41-3E4E-06442651B8F1}"/>
              </a:ext>
            </a:extLst>
          </p:cNvPr>
          <p:cNvSpPr/>
          <p:nvPr/>
        </p:nvSpPr>
        <p:spPr>
          <a:xfrm>
            <a:off x="0" y="3429001"/>
            <a:ext cx="12192000" cy="2921000"/>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C64C1A24-E9A3-C643-797D-A51A160F6C74}"/>
              </a:ext>
            </a:extLst>
          </p:cNvPr>
          <p:cNvSpPr>
            <a:spLocks noGrp="1"/>
          </p:cNvSpPr>
          <p:nvPr>
            <p:ph type="ctrTitle"/>
          </p:nvPr>
        </p:nvSpPr>
        <p:spPr>
          <a:xfrm>
            <a:off x="2214033" y="3513667"/>
            <a:ext cx="7763933" cy="2460095"/>
          </a:xfrm>
        </p:spPr>
        <p:txBody>
          <a:bodyPr>
            <a:noAutofit/>
          </a:bodyPr>
          <a:lstStyle/>
          <a:p>
            <a:pPr>
              <a:lnSpc>
                <a:spcPct val="100000"/>
              </a:lnSpc>
              <a:spcBef>
                <a:spcPts val="600"/>
              </a:spcBef>
              <a:buClr>
                <a:srgbClr val="000000"/>
              </a:buClr>
              <a:buSzPts val="1800"/>
            </a:pPr>
            <a:r>
              <a:rPr lang="fr-FR" sz="2800" cap="all" dirty="0">
                <a:solidFill>
                  <a:srgbClr val="191919"/>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maintenant, nommez en groupe:</a:t>
            </a:r>
            <a:br>
              <a:rPr lang="fr-FR" sz="2800" cap="all" dirty="0">
                <a:solidFill>
                  <a:srgbClr val="191919"/>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br>
              <a:rPr lang="fr-FR" sz="1500" cap="all" dirty="0">
                <a:solidFill>
                  <a:srgbClr val="191919"/>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r>
              <a:rPr lang="fr-FR" sz="2800"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pourquoi le fait de VÉRIFIER vos perceptions vis-à-vis la réalité du monde du travail vous aidera à faire votre choix d'orientation ? </a:t>
            </a:r>
            <a:endParaRPr lang="fr-FR" sz="2800" cap="all" dirty="0">
              <a:solidFill>
                <a:srgbClr val="191919"/>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p:txBody>
      </p:sp>
      <p:sp>
        <p:nvSpPr>
          <p:cNvPr id="5" name="Titre 1">
            <a:extLst>
              <a:ext uri="{FF2B5EF4-FFF2-40B4-BE49-F238E27FC236}">
                <a16:creationId xmlns:a16="http://schemas.microsoft.com/office/drawing/2014/main" id="{4B6EDDAF-E541-17BF-CF9D-06FA44DAE65F}"/>
              </a:ext>
            </a:extLst>
          </p:cNvPr>
          <p:cNvSpPr txBox="1">
            <a:spLocks/>
          </p:cNvSpPr>
          <p:nvPr/>
        </p:nvSpPr>
        <p:spPr>
          <a:xfrm>
            <a:off x="3005667" y="5286903"/>
            <a:ext cx="6180667" cy="944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buClr>
                <a:srgbClr val="000000"/>
              </a:buClr>
              <a:buSzPts val="1800"/>
            </a:pPr>
            <a:r>
              <a:rPr lang="fr-FR" sz="1000"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Crédit photo : Vincent </a:t>
            </a:r>
            <a:r>
              <a:rPr lang="fr-FR" sz="1000" cap="all"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Frising</a:t>
            </a:r>
            <a:endParaRPr lang="fr-FR" sz="1000"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p:txBody>
      </p:sp>
    </p:spTree>
    <p:extLst>
      <p:ext uri="{BB962C8B-B14F-4D97-AF65-F5344CB8AC3E}">
        <p14:creationId xmlns:p14="http://schemas.microsoft.com/office/powerpoint/2010/main" val="277499463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2117792"/>
            <a:ext cx="10515600" cy="2156750"/>
          </a:xfrm>
        </p:spPr>
        <p:txBody>
          <a:bodyPr>
            <a:normAutofit/>
          </a:bodyPr>
          <a:lstStyle/>
          <a:p>
            <a:pPr marL="0" marR="287020" indent="0">
              <a:spcBef>
                <a:spcPts val="0"/>
              </a:spcBef>
              <a:buNone/>
            </a:pPr>
            <a:r>
              <a:rPr lang="fr-FR" sz="2500" b="1" dirty="0">
                <a:solidFill>
                  <a:srgbClr val="76BA1B"/>
                </a:solidFill>
                <a:latin typeface="Open Sans" panose="020B0606030504020204" pitchFamily="34" charset="0"/>
                <a:ea typeface="Open Sans" panose="020B0606030504020204" pitchFamily="34" charset="0"/>
                <a:cs typeface="Open Sans" panose="020B0606030504020204" pitchFamily="34" charset="0"/>
                <a:sym typeface="Chau Philomene One"/>
              </a:rPr>
              <a:t>Vérifier</a:t>
            </a:r>
            <a:r>
              <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rPr>
              <a:t> permet de connaître </a:t>
            </a:r>
            <a:r>
              <a:rPr lang="fr-FR" sz="2500" b="1" dirty="0">
                <a:solidFill>
                  <a:srgbClr val="76BA1B"/>
                </a:solidFill>
                <a:latin typeface="Open Sans" panose="020B0606030504020204" pitchFamily="34" charset="0"/>
                <a:ea typeface="Open Sans" panose="020B0606030504020204" pitchFamily="34" charset="0"/>
                <a:cs typeface="Open Sans" panose="020B0606030504020204" pitchFamily="34" charset="0"/>
                <a:sym typeface="Chau Philomene One"/>
              </a:rPr>
              <a:t>la réalité</a:t>
            </a:r>
            <a:r>
              <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rPr>
              <a:t> au sujet des tâches d'un métier/profession, du salaire, des conditions de travail, des qualités et des aptitudes demandées, des types de lieux de travail…</a:t>
            </a:r>
          </a:p>
          <a:p>
            <a:pPr marR="287020">
              <a:spcBef>
                <a:spcPts val="0"/>
              </a:spcBef>
            </a:pPr>
            <a:endPar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L="0" marR="287020" indent="0">
              <a:spcBef>
                <a:spcPts val="0"/>
              </a:spcBef>
              <a:buNone/>
            </a:pPr>
            <a:r>
              <a:rPr lang="fr-FR" sz="25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rPr>
              <a:t>Ils diminuent les risques de déception, de démotivation, de changement de programmes et de réorientation de carrière.</a:t>
            </a:r>
            <a:endPar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15865502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018CB02-139B-B2A5-CF75-C751C1312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4" name="Rectangle 3">
            <a:extLst>
              <a:ext uri="{FF2B5EF4-FFF2-40B4-BE49-F238E27FC236}">
                <a16:creationId xmlns:a16="http://schemas.microsoft.com/office/drawing/2014/main" id="{9996E70A-F9DF-8DF1-6746-F77F3FC7CB31}"/>
              </a:ext>
            </a:extLst>
          </p:cNvPr>
          <p:cNvSpPr/>
          <p:nvPr/>
        </p:nvSpPr>
        <p:spPr>
          <a:xfrm>
            <a:off x="0" y="0"/>
            <a:ext cx="4258733"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contenu 2">
            <a:extLst>
              <a:ext uri="{FF2B5EF4-FFF2-40B4-BE49-F238E27FC236}">
                <a16:creationId xmlns:a16="http://schemas.microsoft.com/office/drawing/2014/main" id="{E620977A-2DA5-9753-C5E6-8BE64317C342}"/>
              </a:ext>
            </a:extLst>
          </p:cNvPr>
          <p:cNvSpPr txBox="1">
            <a:spLocks/>
          </p:cNvSpPr>
          <p:nvPr/>
        </p:nvSpPr>
        <p:spPr>
          <a:xfrm>
            <a:off x="838200" y="643467"/>
            <a:ext cx="10515600" cy="333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287020">
              <a:spcBef>
                <a:spcPts val="0"/>
              </a:spcBef>
            </a:pPr>
            <a:endParaRPr lang="fr-FR" b="1" dirty="0">
              <a:latin typeface="Open Sans" panose="020B0606030504020204" pitchFamily="34" charset="0"/>
              <a:ea typeface="Open Sans" panose="020B0606030504020204" pitchFamily="34" charset="0"/>
              <a:cs typeface="Open Sans" panose="020B0606030504020204" pitchFamily="34" charset="0"/>
              <a:sym typeface="Chau Philomene One"/>
            </a:endParaRPr>
          </a:p>
        </p:txBody>
      </p:sp>
      <p:sp>
        <p:nvSpPr>
          <p:cNvPr id="5" name="Espace réservé du contenu 2">
            <a:extLst>
              <a:ext uri="{FF2B5EF4-FFF2-40B4-BE49-F238E27FC236}">
                <a16:creationId xmlns:a16="http://schemas.microsoft.com/office/drawing/2014/main" id="{04EBF6A0-B25B-2432-8DA7-CCDFF499A4BA}"/>
              </a:ext>
            </a:extLst>
          </p:cNvPr>
          <p:cNvSpPr txBox="1">
            <a:spLocks/>
          </p:cNvSpPr>
          <p:nvPr/>
        </p:nvSpPr>
        <p:spPr>
          <a:xfrm>
            <a:off x="372532" y="918954"/>
            <a:ext cx="3513668" cy="5015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lnSpc>
                <a:spcPct val="115000"/>
              </a:lnSpc>
              <a:spcBef>
                <a:spcPts val="0"/>
              </a:spcBef>
              <a:spcAft>
                <a:spcPts val="0"/>
              </a:spcAft>
              <a:buSzPts val="3000"/>
              <a:buNone/>
            </a:pPr>
            <a:r>
              <a:rPr lang="fr-FR" sz="3500" cap="all"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Bravo ! Ta mission est terminée ! </a:t>
            </a:r>
            <a:r>
              <a:rPr lang="fr-FR" sz="2500" cap="all" dirty="0">
                <a:solidFill>
                  <a:srgbClr val="191919"/>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Maintenant, rappelle-toi de toujours vérifier tes perceptions à l’aide de différentes sources fiables !</a:t>
            </a:r>
            <a:endParaRPr lang="fr-FR" sz="2500" b="1" cap="all" dirty="0">
              <a:solidFill>
                <a:srgbClr val="191919"/>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p:txBody>
      </p:sp>
    </p:spTree>
    <p:extLst>
      <p:ext uri="{BB962C8B-B14F-4D97-AF65-F5344CB8AC3E}">
        <p14:creationId xmlns:p14="http://schemas.microsoft.com/office/powerpoint/2010/main" val="38098957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1473762"/>
            <a:ext cx="10515600" cy="3444809"/>
          </a:xfrm>
        </p:spPr>
        <p:txBody>
          <a:bodyPr>
            <a:normAutofit lnSpcReduction="10000"/>
          </a:bodyPr>
          <a:lstStyle/>
          <a:p>
            <a:pPr marL="0" marR="287020" indent="0">
              <a:spcBef>
                <a:spcPts val="0"/>
              </a:spcBef>
              <a:buNone/>
            </a:pPr>
            <a:r>
              <a:rPr lang="fr-FR" sz="4500"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SOURCES:</a:t>
            </a:r>
          </a:p>
          <a:p>
            <a:pPr marL="0" marR="287020" indent="0">
              <a:spcBef>
                <a:spcPts val="0"/>
              </a:spcBef>
              <a:buNone/>
            </a:pPr>
            <a:endParaRPr lang="fr-FR" sz="3000"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a:p>
            <a:pPr marL="0" marR="287020" indent="0">
              <a:spcBef>
                <a:spcPts val="0"/>
              </a:spcBef>
              <a:buNone/>
            </a:pPr>
            <a:endParaRPr lang="fr-FR" sz="2500" b="1" dirty="0">
              <a:solidFill>
                <a:srgbClr val="76BA1B"/>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L="0" marR="287020" indent="0">
              <a:spcBef>
                <a:spcPts val="0"/>
              </a:spcBef>
              <a:buNone/>
            </a:pPr>
            <a:r>
              <a:rPr lang="fr-FR" sz="27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rPr>
              <a:t>http://www.csmoaf.com/</a:t>
            </a:r>
          </a:p>
          <a:p>
            <a:pPr marL="0" marR="287020" indent="0">
              <a:spcBef>
                <a:spcPts val="0"/>
              </a:spcBef>
              <a:buNone/>
            </a:pPr>
            <a:endParaRPr lang="fr-FR" sz="27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L="0" marR="287020" indent="0">
              <a:spcBef>
                <a:spcPts val="0"/>
              </a:spcBef>
              <a:buNone/>
            </a:pPr>
            <a:r>
              <a:rPr lang="fr-FR" sz="27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rPr>
              <a:t>http://www.csmoaf.com/page/84/t/h/mythes-du-travail-en-foryot/</a:t>
            </a:r>
          </a:p>
          <a:p>
            <a:pPr marL="0" marR="287020" indent="0">
              <a:spcBef>
                <a:spcPts val="0"/>
              </a:spcBef>
              <a:buNone/>
            </a:pPr>
            <a:endParaRPr lang="fr-FR" sz="27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L="0" marR="287020" indent="0">
              <a:spcBef>
                <a:spcPts val="0"/>
              </a:spcBef>
              <a:buNone/>
            </a:pPr>
            <a:r>
              <a:rPr lang="fr-FR" sz="27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Chau Philomene One"/>
              </a:rPr>
              <a:t>www.reperes.qc.ca</a:t>
            </a:r>
          </a:p>
          <a:p>
            <a:pPr marL="0" marR="287020" indent="0">
              <a:spcBef>
                <a:spcPts val="0"/>
              </a:spcBef>
              <a:buNone/>
            </a:pPr>
            <a:endParaRPr lang="fr-FR" sz="3200" b="1" dirty="0">
              <a:solidFill>
                <a:schemeClr val="tx1">
                  <a:lumMod val="85000"/>
                  <a:lumOff val="1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0299126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45EFD7-CBC6-BA41-3E4E-06442651B8F1}"/>
              </a:ext>
            </a:extLst>
          </p:cNvPr>
          <p:cNvSpPr/>
          <p:nvPr/>
        </p:nvSpPr>
        <p:spPr>
          <a:xfrm>
            <a:off x="0" y="0"/>
            <a:ext cx="6096000" cy="6858000"/>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C64C1A24-E9A3-C643-797D-A51A160F6C74}"/>
              </a:ext>
            </a:extLst>
          </p:cNvPr>
          <p:cNvSpPr>
            <a:spLocks noGrp="1"/>
          </p:cNvSpPr>
          <p:nvPr>
            <p:ph type="ctrTitle"/>
          </p:nvPr>
        </p:nvSpPr>
        <p:spPr>
          <a:xfrm>
            <a:off x="406400" y="1214437"/>
            <a:ext cx="5283200" cy="4429126"/>
          </a:xfrm>
        </p:spPr>
        <p:txBody>
          <a:bodyPr>
            <a:noAutofit/>
          </a:bodyPr>
          <a:lstStyle/>
          <a:p>
            <a:pPr marL="0" lvl="0" indent="0" algn="l" rtl="0">
              <a:lnSpc>
                <a:spcPct val="100000"/>
              </a:lnSpc>
              <a:spcBef>
                <a:spcPts val="0"/>
              </a:spcBef>
              <a:spcAft>
                <a:spcPts val="0"/>
              </a:spcAft>
              <a:buSzPts val="1400"/>
              <a:buNone/>
            </a:pPr>
            <a: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À mains levées : Vrai ou faux? </a:t>
            </a: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Les travailleurs forestiers abîment la forêt et nuisent à l’environnement</a:t>
            </a:r>
            <a:endParaRPr lang="fr-FR" sz="4000"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p:txBody>
      </p:sp>
      <p:pic>
        <p:nvPicPr>
          <p:cNvPr id="4" name="Image 3">
            <a:extLst>
              <a:ext uri="{FF2B5EF4-FFF2-40B4-BE49-F238E27FC236}">
                <a16:creationId xmlns:a16="http://schemas.microsoft.com/office/drawing/2014/main" id="{24F67803-6D0A-B5AD-914B-B6C7D65AD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93259"/>
            <a:ext cx="6096000" cy="9144000"/>
          </a:xfrm>
          <a:prstGeom prst="rect">
            <a:avLst/>
          </a:prstGeom>
        </p:spPr>
      </p:pic>
    </p:spTree>
    <p:extLst>
      <p:ext uri="{BB962C8B-B14F-4D97-AF65-F5344CB8AC3E}">
        <p14:creationId xmlns:p14="http://schemas.microsoft.com/office/powerpoint/2010/main" val="279915601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969434"/>
            <a:ext cx="10515600" cy="4453466"/>
          </a:xfrm>
        </p:spPr>
        <p:txBody>
          <a:bodyPr>
            <a:normAutofit/>
          </a:bodyPr>
          <a:lstStyle/>
          <a:p>
            <a:pPr marL="0" marR="287020" lvl="0" indent="0" algn="l" rtl="0">
              <a:spcBef>
                <a:spcPts val="0"/>
              </a:spcBef>
              <a:spcAft>
                <a:spcPts val="0"/>
              </a:spcAft>
              <a:buNone/>
            </a:pPr>
            <a:r>
              <a:rPr lang="fr-FR" sz="3200" b="1"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FAUX</a:t>
            </a:r>
          </a:p>
          <a:p>
            <a:pPr marL="0" marR="287020" lvl="0" indent="0" algn="l" rtl="0">
              <a:spcBef>
                <a:spcPts val="0"/>
              </a:spcBef>
              <a:spcAft>
                <a:spcPts val="0"/>
              </a:spcAft>
              <a:buNone/>
            </a:pPr>
            <a:endParaRPr lang="fr-FR" sz="3200" b="1" dirty="0">
              <a:solidFill>
                <a:srgbClr val="76BA1B"/>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Les travailleurs forestiers ont l’obligation de s’assurer que la forêt se régénère suite à leurs interventions. </a:t>
            </a:r>
          </a:p>
          <a:p>
            <a:pPr marL="0" marR="287020" lvl="0" indent="0" algn="l" rtl="0">
              <a:spcBef>
                <a:spcPts val="0"/>
              </a:spcBef>
              <a:spcAft>
                <a:spcPts val="0"/>
              </a:spcAft>
              <a:buNone/>
            </a:pPr>
            <a:endPar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La machine utilisée pour récolter les arbres se déplace uniquement dans des sentiers bien définis pour minimiser les dommages au sol et aux jeunes pousses.</a:t>
            </a:r>
          </a:p>
          <a:p>
            <a:pPr marR="287020">
              <a:spcBef>
                <a:spcPts val="0"/>
              </a:spcBef>
            </a:pPr>
            <a:endPar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Ils s'assurent de ne pas récolter plus d’arbres que ce que les écosystèmes peuvent supporter afin de perpétuer la forêt pour les générations futures. </a:t>
            </a:r>
            <a:endParaRPr lang="fr-CA"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74793547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45EFD7-CBC6-BA41-3E4E-06442651B8F1}"/>
              </a:ext>
            </a:extLst>
          </p:cNvPr>
          <p:cNvSpPr/>
          <p:nvPr/>
        </p:nvSpPr>
        <p:spPr>
          <a:xfrm>
            <a:off x="0" y="0"/>
            <a:ext cx="6096000" cy="6858000"/>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C64C1A24-E9A3-C643-797D-A51A160F6C74}"/>
              </a:ext>
            </a:extLst>
          </p:cNvPr>
          <p:cNvSpPr>
            <a:spLocks noGrp="1"/>
          </p:cNvSpPr>
          <p:nvPr>
            <p:ph type="ctrTitle"/>
          </p:nvPr>
        </p:nvSpPr>
        <p:spPr>
          <a:xfrm>
            <a:off x="406400" y="1214437"/>
            <a:ext cx="5283200" cy="4429126"/>
          </a:xfrm>
        </p:spPr>
        <p:txBody>
          <a:bodyPr>
            <a:noAutofit/>
          </a:bodyPr>
          <a:lstStyle/>
          <a:p>
            <a:pPr marL="0" lvl="0" indent="0" algn="l" rtl="0">
              <a:lnSpc>
                <a:spcPct val="100000"/>
              </a:lnSpc>
              <a:spcBef>
                <a:spcPts val="0"/>
              </a:spcBef>
              <a:spcAft>
                <a:spcPts val="0"/>
              </a:spcAft>
              <a:buSzPts val="1400"/>
              <a:buNone/>
            </a:pPr>
            <a: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À mains levées : Vrai ou faux? </a:t>
            </a: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Les filles n'ont pas vraiment leur place en foresterie</a:t>
            </a:r>
          </a:p>
        </p:txBody>
      </p:sp>
      <p:pic>
        <p:nvPicPr>
          <p:cNvPr id="4" name="Image 3">
            <a:extLst>
              <a:ext uri="{FF2B5EF4-FFF2-40B4-BE49-F238E27FC236}">
                <a16:creationId xmlns:a16="http://schemas.microsoft.com/office/drawing/2014/main" id="{24F67803-6D0A-B5AD-914B-B6C7D65AD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93259"/>
            <a:ext cx="6096000" cy="9144000"/>
          </a:xfrm>
          <a:prstGeom prst="rect">
            <a:avLst/>
          </a:prstGeom>
        </p:spPr>
      </p:pic>
    </p:spTree>
    <p:extLst>
      <p:ext uri="{BB962C8B-B14F-4D97-AF65-F5344CB8AC3E}">
        <p14:creationId xmlns:p14="http://schemas.microsoft.com/office/powerpoint/2010/main" val="324724703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594783"/>
            <a:ext cx="10515600" cy="5202767"/>
          </a:xfrm>
        </p:spPr>
        <p:txBody>
          <a:bodyPr>
            <a:normAutofit/>
          </a:bodyPr>
          <a:lstStyle/>
          <a:p>
            <a:pPr marL="0" marR="287020" lvl="0" indent="0" algn="l" rtl="0">
              <a:spcBef>
                <a:spcPts val="0"/>
              </a:spcBef>
              <a:spcAft>
                <a:spcPts val="0"/>
              </a:spcAft>
              <a:buNone/>
            </a:pPr>
            <a:r>
              <a:rPr lang="fr-FR" sz="3200" b="1"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FAUX</a:t>
            </a:r>
          </a:p>
          <a:p>
            <a:pPr marL="0" marR="287020" lvl="0" indent="0" algn="l" rtl="0">
              <a:spcBef>
                <a:spcPts val="0"/>
              </a:spcBef>
              <a:spcAft>
                <a:spcPts val="0"/>
              </a:spcAft>
              <a:buNone/>
            </a:pPr>
            <a:endParaRPr lang="fr-FR" sz="3200" b="1" dirty="0">
              <a:solidFill>
                <a:srgbClr val="76BA1B"/>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Les femmes occupent environ 17 % (données 2016) des emplois associés aux activités forestières au Canada et ce chiffre est en augmentation.</a:t>
            </a:r>
          </a:p>
          <a:p>
            <a:pPr marR="287020">
              <a:spcBef>
                <a:spcPts val="0"/>
              </a:spcBef>
            </a:pPr>
            <a:endPar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La proportion de femmes diplômées en formation professionnelle dans des programmes en foresterie est passée de 31 % en 2015 à 48 % en 2020.</a:t>
            </a:r>
          </a:p>
          <a:p>
            <a:pPr marR="287020">
              <a:spcBef>
                <a:spcPts val="0"/>
              </a:spcBef>
            </a:pPr>
            <a:endPar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La proportion de femmes diplômées dans des programmes techniques collégiaux en foresterie est passée de 31 % en 2015 à 34 % en 2020.</a:t>
            </a: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92433094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45EFD7-CBC6-BA41-3E4E-06442651B8F1}"/>
              </a:ext>
            </a:extLst>
          </p:cNvPr>
          <p:cNvSpPr/>
          <p:nvPr/>
        </p:nvSpPr>
        <p:spPr>
          <a:xfrm>
            <a:off x="0" y="0"/>
            <a:ext cx="6096000" cy="6858000"/>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C64C1A24-E9A3-C643-797D-A51A160F6C74}"/>
              </a:ext>
            </a:extLst>
          </p:cNvPr>
          <p:cNvSpPr>
            <a:spLocks noGrp="1"/>
          </p:cNvSpPr>
          <p:nvPr>
            <p:ph type="ctrTitle"/>
          </p:nvPr>
        </p:nvSpPr>
        <p:spPr>
          <a:xfrm>
            <a:off x="406400" y="924718"/>
            <a:ext cx="5283200" cy="5008563"/>
          </a:xfrm>
        </p:spPr>
        <p:txBody>
          <a:bodyPr>
            <a:noAutofit/>
          </a:bodyPr>
          <a:lstStyle/>
          <a:p>
            <a:pPr marL="0" lvl="0" indent="0" algn="l" rtl="0">
              <a:lnSpc>
                <a:spcPct val="100000"/>
              </a:lnSpc>
              <a:spcBef>
                <a:spcPts val="0"/>
              </a:spcBef>
              <a:spcAft>
                <a:spcPts val="0"/>
              </a:spcAft>
              <a:buSzPts val="1400"/>
              <a:buNone/>
            </a:pPr>
            <a: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À mains levées : Vrai ou faux? </a:t>
            </a: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b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br>
            <a:r>
              <a:rPr lang="fr-FR"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La technologie est peu utilisée au sein de ce secteur d’emploi</a:t>
            </a:r>
          </a:p>
        </p:txBody>
      </p:sp>
      <p:pic>
        <p:nvPicPr>
          <p:cNvPr id="4" name="Image 3">
            <a:extLst>
              <a:ext uri="{FF2B5EF4-FFF2-40B4-BE49-F238E27FC236}">
                <a16:creationId xmlns:a16="http://schemas.microsoft.com/office/drawing/2014/main" id="{24F67803-6D0A-B5AD-914B-B6C7D65AD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93259"/>
            <a:ext cx="6096000" cy="9144000"/>
          </a:xfrm>
          <a:prstGeom prst="rect">
            <a:avLst/>
          </a:prstGeom>
        </p:spPr>
      </p:pic>
    </p:spTree>
    <p:extLst>
      <p:ext uri="{BB962C8B-B14F-4D97-AF65-F5344CB8AC3E}">
        <p14:creationId xmlns:p14="http://schemas.microsoft.com/office/powerpoint/2010/main" val="329732044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966259"/>
            <a:ext cx="10515600" cy="4459816"/>
          </a:xfrm>
        </p:spPr>
        <p:txBody>
          <a:bodyPr>
            <a:normAutofit/>
          </a:bodyPr>
          <a:lstStyle/>
          <a:p>
            <a:pPr marL="0" marR="287020" lvl="0" indent="0" algn="l" rtl="0">
              <a:spcBef>
                <a:spcPts val="0"/>
              </a:spcBef>
              <a:spcAft>
                <a:spcPts val="0"/>
              </a:spcAft>
              <a:buNone/>
            </a:pPr>
            <a:r>
              <a:rPr lang="fr-FR" sz="3200" b="1" dirty="0">
                <a:solidFill>
                  <a:srgbClr val="76BA1B"/>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FAUX</a:t>
            </a:r>
          </a:p>
          <a:p>
            <a:pPr marL="0" marR="287020" lvl="0" indent="0" algn="l" rtl="0">
              <a:spcBef>
                <a:spcPts val="0"/>
              </a:spcBef>
              <a:spcAft>
                <a:spcPts val="0"/>
              </a:spcAft>
              <a:buNone/>
            </a:pPr>
            <a:endParaRPr lang="fr-FR" sz="3200" b="1" dirty="0">
              <a:solidFill>
                <a:srgbClr val="76BA1B"/>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Les professionnels de la forêt utilisent divers outils technologiques tels que des drones, GPS, lunettes 3D.</a:t>
            </a:r>
          </a:p>
          <a:p>
            <a:pPr marR="287020">
              <a:spcBef>
                <a:spcPts val="0"/>
              </a:spcBef>
            </a:pPr>
            <a:endPar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La technologie est très présente dans les usines de transformation des produits du bois et dans les opérations de récolte du bois avec la machinerie qui est de plus en plus sophistiquée.</a:t>
            </a:r>
          </a:p>
          <a:p>
            <a:pPr marR="287020">
              <a:spcBef>
                <a:spcPts val="0"/>
              </a:spcBef>
            </a:pPr>
            <a:endPar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endParaRPr>
          </a:p>
          <a:p>
            <a:pPr marR="287020">
              <a:spcBef>
                <a:spcPts val="0"/>
              </a:spcBef>
            </a:pPr>
            <a:r>
              <a:rPr lang="fr-FR" sz="2500" dirty="0">
                <a:latin typeface="Open Sans" panose="020B0606030504020204" pitchFamily="34" charset="0"/>
                <a:ea typeface="Open Sans" panose="020B0606030504020204" pitchFamily="34" charset="0"/>
                <a:cs typeface="Open Sans" panose="020B0606030504020204" pitchFamily="34" charset="0"/>
                <a:sym typeface="Chau Philomene One"/>
              </a:rPr>
              <a:t>Des simulateurs informatiques, semblables à des jeux vidéo, sont même utilisés dans certaines formations.</a:t>
            </a: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31901177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B2C2081-BBDD-E935-F5EC-4D65A5CA4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67600"/>
            <a:ext cx="12192000" cy="16256000"/>
          </a:xfrm>
          <a:prstGeom prst="rect">
            <a:avLst/>
          </a:prstGeom>
        </p:spPr>
      </p:pic>
      <p:sp>
        <p:nvSpPr>
          <p:cNvPr id="6" name="Rectangle 5">
            <a:extLst>
              <a:ext uri="{FF2B5EF4-FFF2-40B4-BE49-F238E27FC236}">
                <a16:creationId xmlns:a16="http://schemas.microsoft.com/office/drawing/2014/main" id="{7745EFD7-CBC6-BA41-3E4E-06442651B8F1}"/>
              </a:ext>
            </a:extLst>
          </p:cNvPr>
          <p:cNvSpPr/>
          <p:nvPr/>
        </p:nvSpPr>
        <p:spPr>
          <a:xfrm>
            <a:off x="0" y="4334933"/>
            <a:ext cx="12192000" cy="173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C64C1A24-E9A3-C643-797D-A51A160F6C74}"/>
              </a:ext>
            </a:extLst>
          </p:cNvPr>
          <p:cNvSpPr>
            <a:spLocks noGrp="1"/>
          </p:cNvSpPr>
          <p:nvPr>
            <p:ph type="ctrTitle"/>
          </p:nvPr>
        </p:nvSpPr>
        <p:spPr>
          <a:xfrm>
            <a:off x="2214033" y="4662751"/>
            <a:ext cx="7763933" cy="944562"/>
          </a:xfrm>
        </p:spPr>
        <p:txBody>
          <a:bodyPr>
            <a:noAutofit/>
          </a:bodyPr>
          <a:lstStyle/>
          <a:p>
            <a:pPr>
              <a:lnSpc>
                <a:spcPct val="100000"/>
              </a:lnSpc>
              <a:spcBef>
                <a:spcPts val="600"/>
              </a:spcBef>
              <a:buClr>
                <a:srgbClr val="000000"/>
              </a:buClr>
              <a:buSzPts val="1800"/>
            </a:pPr>
            <a:r>
              <a:rPr lang="fr-FR" sz="2800" cap="all" dirty="0">
                <a:solidFill>
                  <a:srgbClr val="191919"/>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Selon-toi, quelle est la bonne réponse A, B ou C ? </a:t>
            </a:r>
          </a:p>
        </p:txBody>
      </p:sp>
      <p:sp>
        <p:nvSpPr>
          <p:cNvPr id="7" name="Titre 1">
            <a:extLst>
              <a:ext uri="{FF2B5EF4-FFF2-40B4-BE49-F238E27FC236}">
                <a16:creationId xmlns:a16="http://schemas.microsoft.com/office/drawing/2014/main" id="{DB7AB561-E844-0C0D-7927-D8780BAEA351}"/>
              </a:ext>
            </a:extLst>
          </p:cNvPr>
          <p:cNvSpPr txBox="1">
            <a:spLocks/>
          </p:cNvSpPr>
          <p:nvPr/>
        </p:nvSpPr>
        <p:spPr>
          <a:xfrm>
            <a:off x="3005667" y="5126038"/>
            <a:ext cx="6180667" cy="944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buClr>
                <a:srgbClr val="000000"/>
              </a:buClr>
              <a:buSzPts val="1800"/>
            </a:pPr>
            <a:r>
              <a:rPr lang="fr-FR" sz="1000"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Crédit photo : Vincent </a:t>
            </a:r>
            <a:r>
              <a:rPr lang="fr-FR" sz="1000" cap="all"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rPr>
              <a:t>Frising</a:t>
            </a:r>
            <a:endParaRPr lang="fr-FR" sz="1000"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Chau Philomene One"/>
            </a:endParaRPr>
          </a:p>
        </p:txBody>
      </p:sp>
    </p:spTree>
    <p:extLst>
      <p:ext uri="{BB962C8B-B14F-4D97-AF65-F5344CB8AC3E}">
        <p14:creationId xmlns:p14="http://schemas.microsoft.com/office/powerpoint/2010/main" val="139092375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C7D1A42-EC56-EB57-AA15-25B8AF4B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5619" cy="8195734"/>
          </a:xfrm>
          <a:prstGeom prst="rect">
            <a:avLst/>
          </a:prstGeom>
        </p:spPr>
      </p:pic>
      <p:sp>
        <p:nvSpPr>
          <p:cNvPr id="3" name="Espace réservé du contenu 2">
            <a:extLst>
              <a:ext uri="{FF2B5EF4-FFF2-40B4-BE49-F238E27FC236}">
                <a16:creationId xmlns:a16="http://schemas.microsoft.com/office/drawing/2014/main" id="{94E50D0C-3D68-5001-C769-1B8084BCEE49}"/>
              </a:ext>
            </a:extLst>
          </p:cNvPr>
          <p:cNvSpPr>
            <a:spLocks noGrp="1"/>
          </p:cNvSpPr>
          <p:nvPr>
            <p:ph idx="1"/>
          </p:nvPr>
        </p:nvSpPr>
        <p:spPr>
          <a:xfrm>
            <a:off x="838200" y="1718732"/>
            <a:ext cx="10515600" cy="3335867"/>
          </a:xfrm>
        </p:spPr>
        <p:txBody>
          <a:bodyPr>
            <a:normAutofit/>
          </a:bodyPr>
          <a:lstStyle/>
          <a:p>
            <a:pPr marL="457200" marR="287020" lvl="0" indent="-457200" algn="l" rtl="0">
              <a:spcBef>
                <a:spcPts val="0"/>
              </a:spcBef>
              <a:spcAft>
                <a:spcPts val="0"/>
              </a:spcAft>
              <a:buFont typeface="+mj-lt"/>
              <a:buAutoNum type="alphaUcPeriod"/>
            </a:pPr>
            <a:r>
              <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Il existe </a:t>
            </a:r>
            <a:r>
              <a:rPr lang="fr-FR" sz="2500" u="sng"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8 métiers liés à la forêt</a:t>
            </a:r>
            <a:r>
              <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 et </a:t>
            </a:r>
            <a:r>
              <a:rPr lang="fr-FR" sz="2500" u="sng"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9 programmes d'études</a:t>
            </a:r>
            <a:r>
              <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 en formation professionnelle, collégiale et universitaire.</a:t>
            </a:r>
          </a:p>
          <a:p>
            <a:pPr marL="457200" marR="287020" lvl="0" indent="-457200" algn="l" rtl="0">
              <a:spcBef>
                <a:spcPts val="0"/>
              </a:spcBef>
              <a:spcAft>
                <a:spcPts val="0"/>
              </a:spcAft>
              <a:buFont typeface="+mj-lt"/>
              <a:buAutoNum type="alphaUcPeriod"/>
            </a:pPr>
            <a:endPar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L="457200" marR="287020" lvl="0" indent="-457200" algn="l" rtl="0">
              <a:spcBef>
                <a:spcPts val="0"/>
              </a:spcBef>
              <a:spcAft>
                <a:spcPts val="0"/>
              </a:spcAft>
              <a:buFont typeface="+mj-lt"/>
              <a:buAutoNum type="alphaUcPeriod"/>
            </a:pPr>
            <a:r>
              <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Il existe </a:t>
            </a:r>
            <a:r>
              <a:rPr lang="fr-FR" sz="2500" u="sng"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20 métiers liés à la forêt</a:t>
            </a:r>
            <a:r>
              <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 et </a:t>
            </a:r>
            <a:r>
              <a:rPr lang="fr-FR" sz="2500" u="sng"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21 programmes d'études</a:t>
            </a:r>
            <a:r>
              <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 en formation professionnelle, collégiale et universitaire.</a:t>
            </a:r>
          </a:p>
          <a:p>
            <a:pPr marL="457200" marR="287020" lvl="0" indent="-457200" algn="l" rtl="0">
              <a:spcBef>
                <a:spcPts val="0"/>
              </a:spcBef>
              <a:spcAft>
                <a:spcPts val="0"/>
              </a:spcAft>
              <a:buFont typeface="+mj-lt"/>
              <a:buAutoNum type="alphaUcPeriod"/>
            </a:pPr>
            <a:endPar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endParaRPr>
          </a:p>
          <a:p>
            <a:pPr marL="457200" marR="287020" lvl="0" indent="-457200" algn="l" rtl="0">
              <a:spcBef>
                <a:spcPts val="0"/>
              </a:spcBef>
              <a:spcAft>
                <a:spcPts val="0"/>
              </a:spcAft>
              <a:buFont typeface="+mj-lt"/>
              <a:buAutoNum type="alphaUcPeriod"/>
            </a:pPr>
            <a:r>
              <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Il existe </a:t>
            </a:r>
            <a:r>
              <a:rPr lang="fr-FR" sz="2500" u="sng"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plus de 30 métiers liés à la forêt</a:t>
            </a:r>
            <a:r>
              <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 et </a:t>
            </a:r>
            <a:r>
              <a:rPr lang="fr-FR" sz="2500" u="sng"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plus de 31 programmes d’études</a:t>
            </a:r>
            <a:r>
              <a:rPr lang="fr-FR" sz="2500"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rPr>
              <a:t> en formation professionnelle, collégiale et universitaire.</a:t>
            </a:r>
            <a:endParaRPr lang="fr-FR" sz="2500" b="1" dirty="0">
              <a:solidFill>
                <a:srgbClr val="191919"/>
              </a:solidFill>
              <a:latin typeface="Open Sans" panose="020B0606030504020204" pitchFamily="34" charset="0"/>
              <a:ea typeface="Open Sans" panose="020B0606030504020204" pitchFamily="34" charset="0"/>
              <a:cs typeface="Open Sans" panose="020B0606030504020204" pitchFamily="34" charset="0"/>
              <a:sym typeface="Chau Philomene One"/>
            </a:endParaRPr>
          </a:p>
        </p:txBody>
      </p:sp>
      <p:sp>
        <p:nvSpPr>
          <p:cNvPr id="4" name="Rectangle 3">
            <a:extLst>
              <a:ext uri="{FF2B5EF4-FFF2-40B4-BE49-F238E27FC236}">
                <a16:creationId xmlns:a16="http://schemas.microsoft.com/office/drawing/2014/main" id="{9996E70A-F9DF-8DF1-6746-F77F3FC7CB31}"/>
              </a:ext>
            </a:extLst>
          </p:cNvPr>
          <p:cNvSpPr/>
          <p:nvPr/>
        </p:nvSpPr>
        <p:spPr>
          <a:xfrm>
            <a:off x="0" y="6392333"/>
            <a:ext cx="12192000" cy="465667"/>
          </a:xfrm>
          <a:prstGeom prst="rect">
            <a:avLst/>
          </a:prstGeom>
          <a:solidFill>
            <a:srgbClr val="76BA1B"/>
          </a:solidFill>
          <a:ln>
            <a:solidFill>
              <a:srgbClr val="76BA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contenu 2">
            <a:extLst>
              <a:ext uri="{FF2B5EF4-FFF2-40B4-BE49-F238E27FC236}">
                <a16:creationId xmlns:a16="http://schemas.microsoft.com/office/drawing/2014/main" id="{E620977A-2DA5-9753-C5E6-8BE64317C342}"/>
              </a:ext>
            </a:extLst>
          </p:cNvPr>
          <p:cNvSpPr txBox="1">
            <a:spLocks/>
          </p:cNvSpPr>
          <p:nvPr/>
        </p:nvSpPr>
        <p:spPr>
          <a:xfrm>
            <a:off x="838200" y="643467"/>
            <a:ext cx="10515600" cy="333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287020">
              <a:spcBef>
                <a:spcPts val="0"/>
              </a:spcBef>
            </a:pPr>
            <a:endParaRPr lang="fr-FR" b="1" dirty="0">
              <a:latin typeface="Open Sans" panose="020B0606030504020204" pitchFamily="34" charset="0"/>
              <a:ea typeface="Open Sans" panose="020B0606030504020204" pitchFamily="34" charset="0"/>
              <a:cs typeface="Open Sans" panose="020B0606030504020204" pitchFamily="34" charset="0"/>
              <a:sym typeface="Chau Philomene One"/>
            </a:endParaRPr>
          </a:p>
        </p:txBody>
      </p:sp>
    </p:spTree>
    <p:extLst>
      <p:ext uri="{BB962C8B-B14F-4D97-AF65-F5344CB8AC3E}">
        <p14:creationId xmlns:p14="http://schemas.microsoft.com/office/powerpoint/2010/main" val="1707807563"/>
      </p:ext>
    </p:extLst>
  </p:cSld>
  <p:clrMapOvr>
    <a:masterClrMapping/>
  </p:clrMapOvr>
  <p:transition spd="slow">
    <p:push dir="u"/>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704</Words>
  <Application>Microsoft Office PowerPoint</Application>
  <PresentationFormat>Grand écran</PresentationFormat>
  <Paragraphs>71</Paragraphs>
  <Slides>18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18</vt:i4>
      </vt:variant>
    </vt:vector>
  </HeadingPairs>
  <TitlesOfParts>
    <vt:vector size="24" baseType="lpstr">
      <vt:lpstr>Arial</vt:lpstr>
      <vt:lpstr>Calibri</vt:lpstr>
      <vt:lpstr>Calibri Light</vt:lpstr>
      <vt:lpstr>Open Sans</vt:lpstr>
      <vt:lpstr>Open Sans Extrabold</vt:lpstr>
      <vt:lpstr>Thème Office</vt:lpstr>
      <vt:lpstr>MISSION FORÊT ET DU MONDE DU TRAVAIL la science et les mathématiques dans une forêt en changement</vt:lpstr>
      <vt:lpstr>À mains levées : Vrai ou faux?   Les travailleurs forestiers abîment la forêt et nuisent à l’environnement</vt:lpstr>
      <vt:lpstr>Présentation PowerPoint</vt:lpstr>
      <vt:lpstr>À mains levées : Vrai ou faux?    Les filles n'ont pas vraiment leur place en foresterie</vt:lpstr>
      <vt:lpstr>Présentation PowerPoint</vt:lpstr>
      <vt:lpstr>À mains levées : Vrai ou faux?    La technologie est peu utilisée au sein de ce secteur d’emploi</vt:lpstr>
      <vt:lpstr>Présentation PowerPoint</vt:lpstr>
      <vt:lpstr>Selon-toi, quelle est la bonne réponse A, B ou C ? </vt:lpstr>
      <vt:lpstr>Présentation PowerPoint</vt:lpstr>
      <vt:lpstr>Présentation PowerPoint</vt:lpstr>
      <vt:lpstr>À mains levées : Vrai ou faux?   Ce sont des emplois difficiles physiquement et peu payants.</vt:lpstr>
      <vt:lpstr>Présentation PowerPoint</vt:lpstr>
      <vt:lpstr>Présentation PowerPoint</vt:lpstr>
      <vt:lpstr>Présentation PowerPoint</vt:lpstr>
      <vt:lpstr>maintenant, nommez en groupe:  pourquoi le fait de VÉRIFIER vos perceptions vis-à-vis la réalité du monde du travail vous aidera à faire votre choix d'orientation ? </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MONDE DU TRAVAIL ACTIVITÉ PÉDAGOGIQUE COSP</dc:title>
  <dc:creator>Alexandre Pelletier-Hétu</dc:creator>
  <cp:lastModifiedBy>Alexandre Pelletier-Hétu</cp:lastModifiedBy>
  <cp:revision>36</cp:revision>
  <dcterms:created xsi:type="dcterms:W3CDTF">2023-07-25T22:33:18Z</dcterms:created>
  <dcterms:modified xsi:type="dcterms:W3CDTF">2023-10-23T21:16:51Z</dcterms:modified>
</cp:coreProperties>
</file>